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0" r:id="rId3"/>
    <p:sldId id="257" r:id="rId4"/>
    <p:sldId id="281" r:id="rId5"/>
    <p:sldId id="279" r:id="rId6"/>
    <p:sldId id="260" r:id="rId7"/>
    <p:sldId id="258" r:id="rId8"/>
    <p:sldId id="259" r:id="rId9"/>
    <p:sldId id="282" r:id="rId10"/>
    <p:sldId id="283" r:id="rId11"/>
    <p:sldId id="261" r:id="rId12"/>
    <p:sldId id="262" r:id="rId13"/>
    <p:sldId id="263" r:id="rId14"/>
    <p:sldId id="264" r:id="rId15"/>
    <p:sldId id="265" r:id="rId16"/>
    <p:sldId id="269" r:id="rId17"/>
    <p:sldId id="271" r:id="rId18"/>
    <p:sldId id="270" r:id="rId19"/>
    <p:sldId id="266" r:id="rId20"/>
    <p:sldId id="267" r:id="rId21"/>
    <p:sldId id="268" r:id="rId22"/>
    <p:sldId id="274" r:id="rId23"/>
    <p:sldId id="284" r:id="rId24"/>
    <p:sldId id="275" r:id="rId25"/>
    <p:sldId id="28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2F9D-4633-4C37-84CC-93563327E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73DDD-42B6-48F7-9770-E1FA8D36781E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9808B-3620-4DAA-A330-728FBE2AD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464FC-9B8E-4A3D-8C0F-B77CE85663DF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BE517-A26A-4E15-A3EA-DD2B240AA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8477E-7A74-4E70-99C1-869CBFBD3076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08287-15E6-4C8F-A5C2-4A1BA6D43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A5C40-CC42-411F-920B-3C63E250DAB4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55D1D-60FE-4440-80D8-D3F3C5E27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53E3C-1F3B-40EA-B48D-865E479C1196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68A96-9A52-4AD1-8F2E-F39B8CF6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8561E-AC05-4028-A74E-799EE7AE3149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66571-E299-48BB-B6E6-6CA3C564D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78922-82FA-4591-8D20-3D15F60C05C8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2F92D-2B00-4F74-B0C5-93FAB39B1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61F86-D71A-4686-8478-858DC5067A4E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99EDA-284A-4215-B8A3-FBB7FBC71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6BE19-4AF0-423E-878A-99D0CB14A32A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BCCB9-83A7-4D0F-82DC-C7939856C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F1BEE-ED3D-4097-B45A-3D70E67D640F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6D719-8CB8-46BB-B726-4ACE70A8C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CB50-1BC9-4E3E-BBF2-8F0E3111C5E3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DFF9129-7834-495E-9594-B4625683F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7531C12A-DE47-4CA1-BB59-23637C52D1B0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543800" cy="25939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smtClean="0"/>
              <a:t>Measuring Digital System Latency from Sensing to Actuation </a:t>
            </a:r>
            <a:br>
              <a:rPr lang="en-US" sz="4000" smtClean="0"/>
            </a:br>
            <a:r>
              <a:rPr lang="en-US" sz="4000" smtClean="0"/>
              <a:t>at Continuous 1 ms Resolution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91000"/>
            <a:ext cx="6461125" cy="1295400"/>
          </a:xfrm>
        </p:spPr>
        <p:txBody>
          <a:bodyPr/>
          <a:lstStyle/>
          <a:p>
            <a:r>
              <a:rPr lang="en-US" sz="2100" smtClean="0">
                <a:solidFill>
                  <a:srgbClr val="8E8D8C"/>
                </a:solidFill>
              </a:rPr>
              <a:t>Weixin Wu, Yujie Dong, Adam Hoover</a:t>
            </a:r>
          </a:p>
          <a:p>
            <a:r>
              <a:rPr lang="en-US" sz="2100" smtClean="0">
                <a:solidFill>
                  <a:srgbClr val="8E8D8C"/>
                </a:solidFill>
              </a:rPr>
              <a:t>Dept. Electrical and Computer Engineering,</a:t>
            </a:r>
          </a:p>
          <a:p>
            <a:r>
              <a:rPr lang="en-US" sz="2100" smtClean="0">
                <a:solidFill>
                  <a:srgbClr val="8E8D8C"/>
                </a:solidFill>
              </a:rPr>
              <a:t>Clemson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000" smtClean="0"/>
              <a:t>Continuous measurement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447800"/>
            <a:ext cx="7010400" cy="1371600"/>
          </a:xfrm>
        </p:spPr>
        <p:txBody>
          <a:bodyPr/>
          <a:lstStyle/>
          <a:p>
            <a:r>
              <a:rPr lang="en-US" smtClean="0"/>
              <a:t>Outside observer is high speed camera</a:t>
            </a:r>
          </a:p>
          <a:p>
            <a:r>
              <a:rPr lang="en-US" smtClean="0"/>
              <a:t>Can capture 480 x 640 image resolution at 1,000 Hz for up to 4 seconds</a:t>
            </a:r>
          </a:p>
        </p:txBody>
      </p:sp>
      <p:pic>
        <p:nvPicPr>
          <p:cNvPr id="40965" name="Picture 5" descr="bulle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819400"/>
            <a:ext cx="4114800" cy="3090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600" smtClean="0"/>
              <a:t>Experiment 1:  camera to display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648652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600" smtClean="0"/>
              <a:t>Sensor, object in “real world”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609600" y="5943600"/>
            <a:ext cx="6858000" cy="533400"/>
          </a:xfrm>
        </p:spPr>
        <p:txBody>
          <a:bodyPr/>
          <a:lstStyle/>
          <a:p>
            <a:r>
              <a:rPr lang="en-US" smtClean="0"/>
              <a:t>Bar is manually moved right to left in about 1 second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19200"/>
            <a:ext cx="5715000" cy="45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600" smtClean="0"/>
              <a:t>As seen by outside observer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43000"/>
            <a:ext cx="6172200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Content Placeholder 2"/>
          <p:cNvSpPr>
            <a:spLocks/>
          </p:cNvSpPr>
          <p:nvPr/>
        </p:nvSpPr>
        <p:spPr bwMode="auto">
          <a:xfrm>
            <a:off x="533400" y="5943600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200">
                <a:latin typeface="Calibri" pitchFamily="34" charset="0"/>
              </a:rPr>
              <a:t>Bar position in display lags behind bar position in real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600" smtClean="0"/>
              <a:t>Automated image processing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0"/>
            <a:ext cx="6324600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Content Placeholder 2"/>
          <p:cNvSpPr>
            <a:spLocks/>
          </p:cNvSpPr>
          <p:nvPr/>
        </p:nvSpPr>
        <p:spPr bwMode="auto">
          <a:xfrm>
            <a:off x="609600" y="59436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200">
                <a:latin typeface="Calibri" pitchFamily="34" charset="0"/>
              </a:rPr>
              <a:t>Calculate P=(X-L)/(R-L) for both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0"/>
            <a:ext cx="64770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000" smtClean="0"/>
              <a:t>Continuous latency measurement</a:t>
            </a:r>
          </a:p>
        </p:txBody>
      </p:sp>
      <p:sp>
        <p:nvSpPr>
          <p:cNvPr id="22533" name="Content Placeholder 2"/>
          <p:cNvSpPr>
            <a:spLocks/>
          </p:cNvSpPr>
          <p:nvPr/>
        </p:nvSpPr>
        <p:spPr bwMode="auto">
          <a:xfrm>
            <a:off x="609600" y="59436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200">
                <a:latin typeface="Calibri" pitchFamily="34" charset="0"/>
              </a:rPr>
              <a:t>Plot Ps and Pa for each high speed camera frame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3048000" y="3124200"/>
            <a:ext cx="1676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600" smtClean="0"/>
              <a:t>Result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0"/>
            <a:ext cx="66294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Content Placeholder 2"/>
          <p:cNvSpPr>
            <a:spLocks/>
          </p:cNvSpPr>
          <p:nvPr/>
        </p:nvSpPr>
        <p:spPr bwMode="auto">
          <a:xfrm>
            <a:off x="609600" y="59436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200">
                <a:latin typeface="Calibri" pitchFamily="34" charset="0"/>
              </a:rPr>
              <a:t>Delay varies with 17 Hz oscillation, 10-20 ms magnitude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3429000" y="2667000"/>
            <a:ext cx="838200" cy="60960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810000" y="2590800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frequency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V="1">
            <a:off x="5410200" y="4038600"/>
            <a:ext cx="228600" cy="30480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638800" y="3810000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magnitude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  <p:bldP spid="26632" grpId="0"/>
      <p:bldP spid="26633" grpId="0" animBg="1"/>
      <p:bldP spid="266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600" smtClean="0"/>
              <a:t>Result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7620000" cy="609600"/>
          </a:xfrm>
        </p:spPr>
        <p:txBody>
          <a:bodyPr/>
          <a:lstStyle/>
          <a:p>
            <a:r>
              <a:rPr lang="en-US" smtClean="0"/>
              <a:t>Histograms, or averages, do not provide the whole picture</a:t>
            </a:r>
          </a:p>
          <a:p>
            <a:endParaRPr lang="en-US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463" y="1676400"/>
            <a:ext cx="386873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676400"/>
            <a:ext cx="39433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600" smtClean="0"/>
              <a:t>Modeling the variability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33400" y="5715000"/>
            <a:ext cx="7620000" cy="609600"/>
          </a:xfrm>
        </p:spPr>
        <p:txBody>
          <a:bodyPr/>
          <a:lstStyle/>
          <a:p>
            <a:r>
              <a:rPr lang="en-US" smtClean="0"/>
              <a:t>The histogram of delay is uniform but NOT random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74866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000" smtClean="0"/>
              <a:t>Experiment 2: gyroscope to motor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601027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19400"/>
            <a:ext cx="73152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685800" y="5257800"/>
            <a:ext cx="6858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457200" y="274638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chemeClr val="tx2"/>
                </a:solidFill>
                <a:latin typeface="Cambria" pitchFamily="18" charset="0"/>
              </a:rPr>
              <a:t>What is system latency</a:t>
            </a:r>
          </a:p>
        </p:txBody>
      </p:sp>
      <p:sp>
        <p:nvSpPr>
          <p:cNvPr id="37895" name="Content Placeholder 2"/>
          <p:cNvSpPr>
            <a:spLocks/>
          </p:cNvSpPr>
          <p:nvPr/>
        </p:nvSpPr>
        <p:spPr bwMode="auto">
          <a:xfrm>
            <a:off x="457200" y="1600200"/>
            <a:ext cx="762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200">
                <a:latin typeface="Calibri" pitchFamily="34" charset="0"/>
              </a:rPr>
              <a:t>Delay from when an event is sensed to when the computer “does something” (actuates)</a:t>
            </a:r>
          </a:p>
        </p:txBody>
      </p:sp>
      <p:sp>
        <p:nvSpPr>
          <p:cNvPr id="37896" name="Content Placeholder 2"/>
          <p:cNvSpPr>
            <a:spLocks/>
          </p:cNvSpPr>
          <p:nvPr/>
        </p:nvSpPr>
        <p:spPr bwMode="auto">
          <a:xfrm>
            <a:off x="990600" y="5791200"/>
            <a:ext cx="678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200">
                <a:latin typeface="Calibri" pitchFamily="34" charset="0"/>
              </a:rPr>
              <a:t>Examples:  camera to display;  gyroscope to motor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  <p:bldP spid="3789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000" smtClean="0"/>
              <a:t>As seen by the outside observer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73175"/>
            <a:ext cx="6172200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Content Placeholder 2"/>
          <p:cNvSpPr>
            <a:spLocks/>
          </p:cNvSpPr>
          <p:nvPr/>
        </p:nvSpPr>
        <p:spPr bwMode="auto">
          <a:xfrm>
            <a:off x="533400" y="5943600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200">
                <a:latin typeface="Calibri" pitchFamily="34" charset="0"/>
              </a:rPr>
              <a:t>Bar on motor lags behind bar being manually rotated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600" smtClean="0"/>
              <a:t>Automated image processing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6924675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Content Placeholder 2"/>
          <p:cNvSpPr>
            <a:spLocks/>
          </p:cNvSpPr>
          <p:nvPr/>
        </p:nvSpPr>
        <p:spPr bwMode="auto">
          <a:xfrm>
            <a:off x="609600" y="59436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200">
                <a:latin typeface="Calibri" pitchFamily="34" charset="0"/>
              </a:rPr>
              <a:t>Calculate theta for both events (relative to initial theta)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600" smtClean="0"/>
              <a:t>Result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43000"/>
            <a:ext cx="58674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Content Placeholder 2"/>
          <p:cNvSpPr>
            <a:spLocks/>
          </p:cNvSpPr>
          <p:nvPr/>
        </p:nvSpPr>
        <p:spPr bwMode="auto">
          <a:xfrm>
            <a:off x="609600" y="5486400"/>
            <a:ext cx="723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200">
                <a:latin typeface="Calibri" pitchFamily="34" charset="0"/>
              </a:rPr>
              <a:t>Similar high frequency/magnitude variability as in experiment 1</a:t>
            </a:r>
          </a:p>
        </p:txBody>
      </p:sp>
      <p:sp>
        <p:nvSpPr>
          <p:cNvPr id="30727" name="Freeform 7"/>
          <p:cNvSpPr>
            <a:spLocks/>
          </p:cNvSpPr>
          <p:nvPr/>
        </p:nvSpPr>
        <p:spPr bwMode="auto">
          <a:xfrm>
            <a:off x="3571875" y="2185988"/>
            <a:ext cx="174625" cy="334962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32" y="8"/>
              </a:cxn>
              <a:cxn ang="0">
                <a:pos x="60" y="114"/>
              </a:cxn>
              <a:cxn ang="0">
                <a:pos x="83" y="203"/>
              </a:cxn>
              <a:cxn ang="0">
                <a:pos x="110" y="159"/>
              </a:cxn>
            </a:cxnLst>
            <a:rect l="0" t="0" r="r" b="b"/>
            <a:pathLst>
              <a:path w="110" h="211">
                <a:moveTo>
                  <a:pt x="0" y="63"/>
                </a:moveTo>
                <a:cubicBezTo>
                  <a:pt x="5" y="54"/>
                  <a:pt x="22" y="0"/>
                  <a:pt x="32" y="8"/>
                </a:cubicBezTo>
                <a:cubicBezTo>
                  <a:pt x="42" y="16"/>
                  <a:pt x="52" y="82"/>
                  <a:pt x="60" y="114"/>
                </a:cubicBezTo>
                <a:cubicBezTo>
                  <a:pt x="68" y="146"/>
                  <a:pt x="75" y="195"/>
                  <a:pt x="83" y="203"/>
                </a:cubicBezTo>
                <a:cubicBezTo>
                  <a:pt x="91" y="211"/>
                  <a:pt x="105" y="168"/>
                  <a:pt x="110" y="159"/>
                </a:cubicBezTo>
              </a:path>
            </a:pathLst>
          </a:custGeom>
          <a:noFill/>
          <a:ln w="38100" cmpd="sng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600" smtClean="0"/>
              <a:t>Result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" y="1585913"/>
            <a:ext cx="3781425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600200"/>
            <a:ext cx="3724275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Content Placeholder 2"/>
          <p:cNvSpPr>
            <a:spLocks/>
          </p:cNvSpPr>
          <p:nvPr/>
        </p:nvSpPr>
        <p:spPr bwMode="auto">
          <a:xfrm>
            <a:off x="609600" y="4876800"/>
            <a:ext cx="7239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200">
                <a:latin typeface="Calibri" pitchFamily="34" charset="0"/>
              </a:rPr>
              <a:t>Lines are not parallel – lower frequency variability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200">
                <a:latin typeface="Calibri" pitchFamily="34" charset="0"/>
              </a:rPr>
              <a:t>Changes every trial, due to varying sensor error</a:t>
            </a:r>
          </a:p>
        </p:txBody>
      </p:sp>
      <p:sp>
        <p:nvSpPr>
          <p:cNvPr id="41990" name="Freeform 6"/>
          <p:cNvSpPr>
            <a:spLocks/>
          </p:cNvSpPr>
          <p:nvPr/>
        </p:nvSpPr>
        <p:spPr bwMode="auto">
          <a:xfrm>
            <a:off x="1295400" y="1676400"/>
            <a:ext cx="1981200" cy="1981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144"/>
              </a:cxn>
              <a:cxn ang="0">
                <a:pos x="432" y="384"/>
              </a:cxn>
              <a:cxn ang="0">
                <a:pos x="864" y="960"/>
              </a:cxn>
              <a:cxn ang="0">
                <a:pos x="1104" y="1200"/>
              </a:cxn>
              <a:cxn ang="0">
                <a:pos x="1248" y="1248"/>
              </a:cxn>
            </a:cxnLst>
            <a:rect l="0" t="0" r="r" b="b"/>
            <a:pathLst>
              <a:path w="1248" h="1248">
                <a:moveTo>
                  <a:pt x="0" y="0"/>
                </a:moveTo>
                <a:cubicBezTo>
                  <a:pt x="84" y="40"/>
                  <a:pt x="168" y="80"/>
                  <a:pt x="240" y="144"/>
                </a:cubicBezTo>
                <a:cubicBezTo>
                  <a:pt x="312" y="208"/>
                  <a:pt x="328" y="248"/>
                  <a:pt x="432" y="384"/>
                </a:cubicBezTo>
                <a:cubicBezTo>
                  <a:pt x="536" y="520"/>
                  <a:pt x="752" y="824"/>
                  <a:pt x="864" y="960"/>
                </a:cubicBezTo>
                <a:cubicBezTo>
                  <a:pt x="976" y="1096"/>
                  <a:pt x="1040" y="1152"/>
                  <a:pt x="1104" y="1200"/>
                </a:cubicBezTo>
                <a:cubicBezTo>
                  <a:pt x="1168" y="1248"/>
                  <a:pt x="1208" y="1248"/>
                  <a:pt x="1248" y="1248"/>
                </a:cubicBezTo>
              </a:path>
            </a:pathLst>
          </a:custGeom>
          <a:noFill/>
          <a:ln w="76200" cmpd="sng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600" smtClean="0"/>
              <a:t>Fitting sinusoid to low frequency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2895600" y="1371600"/>
            <a:ext cx="3048000" cy="609600"/>
          </a:xfrm>
        </p:spPr>
        <p:txBody>
          <a:bodyPr/>
          <a:lstStyle/>
          <a:p>
            <a:r>
              <a:rPr lang="en-US" smtClean="0"/>
              <a:t>Two examples: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3840163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925638"/>
            <a:ext cx="382905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Content Placeholder 2"/>
          <p:cNvSpPr>
            <a:spLocks/>
          </p:cNvSpPr>
          <p:nvPr/>
        </p:nvSpPr>
        <p:spPr bwMode="auto">
          <a:xfrm>
            <a:off x="381000" y="4724400"/>
            <a:ext cx="7620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200">
                <a:latin typeface="Calibri" pitchFamily="34" charset="0"/>
              </a:rPr>
              <a:t>Ten trials of 50 degree rotation in 800 ms: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0.5-1.0 Hz variability in delay, magnitude 20-100 ms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 sz="2200">
                <a:latin typeface="Calibri" pitchFamily="34" charset="0"/>
              </a:rPr>
              <a:t>Seven trials of 10 degree rotation in 800 ms: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0.5-1.0 Hz variability in delay, magnitude 20-100 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457200" y="274638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chemeClr val="tx2"/>
                </a:solidFill>
                <a:latin typeface="Cambria" pitchFamily="18" charset="0"/>
              </a:rPr>
              <a:t>Conclusion</a:t>
            </a:r>
          </a:p>
        </p:txBody>
      </p:sp>
      <p:sp>
        <p:nvSpPr>
          <p:cNvPr id="43013" name="Content Placeholder 2"/>
          <p:cNvSpPr>
            <a:spLocks/>
          </p:cNvSpPr>
          <p:nvPr/>
        </p:nvSpPr>
        <p:spPr bwMode="auto">
          <a:xfrm>
            <a:off x="457200" y="1600200"/>
            <a:ext cx="762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200">
                <a:latin typeface="Calibri" pitchFamily="34" charset="0"/>
              </a:rPr>
              <a:t>Measuring delay continuously at 1ms resolution shows interesting variations in latency</a:t>
            </a:r>
          </a:p>
        </p:txBody>
      </p:sp>
      <p:sp>
        <p:nvSpPr>
          <p:cNvPr id="43015" name="Content Placeholder 2"/>
          <p:cNvSpPr>
            <a:spLocks/>
          </p:cNvSpPr>
          <p:nvPr/>
        </p:nvSpPr>
        <p:spPr bwMode="auto">
          <a:xfrm>
            <a:off x="457200" y="2743200"/>
            <a:ext cx="762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200">
                <a:latin typeface="Calibri" pitchFamily="34" charset="0"/>
              </a:rPr>
              <a:t>Relation to simulator sickness?</a:t>
            </a:r>
          </a:p>
        </p:txBody>
      </p:sp>
      <p:sp>
        <p:nvSpPr>
          <p:cNvPr id="43016" name="Content Placeholder 2"/>
          <p:cNvSpPr>
            <a:spLocks/>
          </p:cNvSpPr>
          <p:nvPr/>
        </p:nvSpPr>
        <p:spPr bwMode="auto">
          <a:xfrm>
            <a:off x="457200" y="3657600"/>
            <a:ext cx="762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200">
                <a:latin typeface="Calibri" pitchFamily="34" charset="0"/>
              </a:rPr>
              <a:t>Next experiments:  control latency variability, test its effect on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362200"/>
            <a:ext cx="6324600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990600" y="4495800"/>
            <a:ext cx="59436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457200" y="274638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chemeClr val="tx2"/>
                </a:solidFill>
                <a:latin typeface="Cambria" pitchFamily="18" charset="0"/>
              </a:rPr>
              <a:t>Why do we care?</a:t>
            </a:r>
          </a:p>
        </p:txBody>
      </p:sp>
      <p:sp>
        <p:nvSpPr>
          <p:cNvPr id="14344" name="Content Placeholder 2"/>
          <p:cNvSpPr>
            <a:spLocks/>
          </p:cNvSpPr>
          <p:nvPr/>
        </p:nvSpPr>
        <p:spPr bwMode="auto">
          <a:xfrm>
            <a:off x="457200" y="1371600"/>
            <a:ext cx="762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200">
                <a:latin typeface="Calibri" pitchFamily="34" charset="0"/>
              </a:rPr>
              <a:t>If delay is constant, human users can adapt, machine systems can be built to specification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990600" y="4800600"/>
            <a:ext cx="59436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990600" y="5105400"/>
            <a:ext cx="59436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990600" y="5410200"/>
            <a:ext cx="59436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990600" y="5715000"/>
            <a:ext cx="59436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990600" y="6019800"/>
            <a:ext cx="59436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914400" y="4495800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 rot="-5400000">
            <a:off x="275432" y="5053806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Time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6934200" y="4343400"/>
            <a:ext cx="0" cy="220980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 rot="-5400000">
            <a:off x="6434932" y="5223668"/>
            <a:ext cx="182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Constant delay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5" grpId="0" animBg="1"/>
      <p:bldP spid="14346" grpId="0" animBg="1"/>
      <p:bldP spid="14347" grpId="0" animBg="1"/>
      <p:bldP spid="14348" grpId="0" animBg="1"/>
      <p:bldP spid="14349" grpId="0" animBg="1"/>
      <p:bldP spid="14352" grpId="0" animBg="1"/>
      <p:bldP spid="143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362200"/>
            <a:ext cx="6324600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990600" y="4495800"/>
            <a:ext cx="59436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457200" y="274638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chemeClr val="tx2"/>
                </a:solidFill>
                <a:latin typeface="Cambria" pitchFamily="18" charset="0"/>
              </a:rPr>
              <a:t>What if it is not constant?</a:t>
            </a:r>
          </a:p>
        </p:txBody>
      </p:sp>
      <p:sp>
        <p:nvSpPr>
          <p:cNvPr id="38917" name="Content Placeholder 2"/>
          <p:cNvSpPr>
            <a:spLocks/>
          </p:cNvSpPr>
          <p:nvPr/>
        </p:nvSpPr>
        <p:spPr bwMode="auto">
          <a:xfrm>
            <a:off x="457200" y="1371600"/>
            <a:ext cx="762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200">
                <a:latin typeface="Calibri" pitchFamily="34" charset="0"/>
              </a:rPr>
              <a:t>May have some relation to “simulator sickness”; machines have to be built with a lot more tolerance for variability in delay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990600" y="4800600"/>
            <a:ext cx="5715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990600" y="5105400"/>
            <a:ext cx="5410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990600" y="5410200"/>
            <a:ext cx="5638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990600" y="5715000"/>
            <a:ext cx="59436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990600" y="6019800"/>
            <a:ext cx="6172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914400" y="4495800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 rot="-5400000">
            <a:off x="275432" y="5053806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Time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 rot="-5400000">
            <a:off x="6587332" y="5147468"/>
            <a:ext cx="167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Varying delay</a:t>
            </a:r>
          </a:p>
        </p:txBody>
      </p:sp>
      <p:sp>
        <p:nvSpPr>
          <p:cNvPr id="38927" name="Freeform 15"/>
          <p:cNvSpPr>
            <a:spLocks/>
          </p:cNvSpPr>
          <p:nvPr/>
        </p:nvSpPr>
        <p:spPr bwMode="auto">
          <a:xfrm>
            <a:off x="6399213" y="4495800"/>
            <a:ext cx="763587" cy="1524000"/>
          </a:xfrm>
          <a:custGeom>
            <a:avLst/>
            <a:gdLst/>
            <a:ahLst/>
            <a:cxnLst>
              <a:cxn ang="0">
                <a:pos x="337" y="0"/>
              </a:cxn>
              <a:cxn ang="0">
                <a:pos x="138" y="203"/>
              </a:cxn>
              <a:cxn ang="0">
                <a:pos x="1" y="384"/>
              </a:cxn>
              <a:cxn ang="0">
                <a:pos x="145" y="624"/>
              </a:cxn>
              <a:cxn ang="0">
                <a:pos x="294" y="770"/>
              </a:cxn>
              <a:cxn ang="0">
                <a:pos x="481" y="960"/>
              </a:cxn>
            </a:cxnLst>
            <a:rect l="0" t="0" r="r" b="b"/>
            <a:pathLst>
              <a:path w="481" h="960">
                <a:moveTo>
                  <a:pt x="337" y="0"/>
                </a:moveTo>
                <a:cubicBezTo>
                  <a:pt x="304" y="34"/>
                  <a:pt x="194" y="139"/>
                  <a:pt x="138" y="203"/>
                </a:cubicBezTo>
                <a:cubicBezTo>
                  <a:pt x="82" y="267"/>
                  <a:pt x="0" y="314"/>
                  <a:pt x="1" y="384"/>
                </a:cubicBezTo>
                <a:cubicBezTo>
                  <a:pt x="2" y="454"/>
                  <a:pt x="96" y="560"/>
                  <a:pt x="145" y="624"/>
                </a:cubicBezTo>
                <a:cubicBezTo>
                  <a:pt x="194" y="688"/>
                  <a:pt x="238" y="714"/>
                  <a:pt x="294" y="770"/>
                </a:cubicBezTo>
                <a:cubicBezTo>
                  <a:pt x="350" y="826"/>
                  <a:pt x="442" y="921"/>
                  <a:pt x="481" y="960"/>
                </a:cubicBezTo>
              </a:path>
            </a:pathLst>
          </a:custGeom>
          <a:noFill/>
          <a:ln w="76200" cmpd="sng">
            <a:solidFill>
              <a:srgbClr val="80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18" grpId="0" animBg="1"/>
      <p:bldP spid="38919" grpId="0" animBg="1"/>
      <p:bldP spid="38920" grpId="0" animBg="1"/>
      <p:bldP spid="38921" grpId="0" animBg="1"/>
      <p:bldP spid="38922" grpId="0" animBg="1"/>
      <p:bldP spid="38926" grpId="0"/>
      <p:bldP spid="389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600" smtClean="0"/>
              <a:t>How do we measure it?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7620000" cy="914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Components use asynchronous clocks; computer timestamps do not include sensing/actuation times or variability in buffers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19400"/>
            <a:ext cx="73152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Line 6"/>
          <p:cNvSpPr>
            <a:spLocks noChangeShapeType="1"/>
          </p:cNvSpPr>
          <p:nvPr/>
        </p:nvSpPr>
        <p:spPr bwMode="auto">
          <a:xfrm flipV="1">
            <a:off x="3276600" y="4191000"/>
            <a:ext cx="0" cy="190500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V="1">
            <a:off x="4724400" y="4191000"/>
            <a:ext cx="0" cy="190500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514600" y="6096000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Timestamp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114800" y="6096000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Timestamp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685800" y="5638800"/>
            <a:ext cx="25146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1219200" y="563880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unmeasured</a:t>
            </a: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4800600" y="5638800"/>
            <a:ext cx="2743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410200" y="563880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unmeasured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1" grpId="0" animBg="1"/>
      <p:bldP spid="36872" grpId="0"/>
      <p:bldP spid="36873" grpId="0"/>
      <p:bldP spid="36874" grpId="0" animBg="1"/>
      <p:bldP spid="36875" grpId="0"/>
      <p:bldP spid="36876" grpId="0" animBg="1"/>
      <p:bldP spid="368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Indirect system latency measurement</a:t>
            </a:r>
            <a:endParaRPr lang="en-US" sz="36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Outside observer</a:t>
            </a:r>
          </a:p>
          <a:p>
            <a:r>
              <a:rPr lang="en-US" smtClean="0"/>
              <a:t>Measure when the property being sensed/actuated are same</a:t>
            </a:r>
          </a:p>
          <a:p>
            <a:r>
              <a:rPr lang="en-US" smtClean="0"/>
              <a:t>Example:  marker position in “real world” matches marker position in “display”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352800"/>
            <a:ext cx="75438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600" smtClean="0"/>
              <a:t>Previous works (camera based)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6172200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791200" y="3200400"/>
            <a:ext cx="2514600" cy="3048000"/>
          </a:xfrm>
        </p:spPr>
        <p:txBody>
          <a:bodyPr/>
          <a:lstStyle/>
          <a:p>
            <a:pPr lvl="1"/>
            <a:r>
              <a:rPr lang="en-US" sz="1800" smtClean="0"/>
              <a:t>Bryson &amp; Fisher  (1990)</a:t>
            </a:r>
          </a:p>
          <a:p>
            <a:pPr lvl="1"/>
            <a:r>
              <a:rPr lang="en-US" sz="1800" smtClean="0"/>
              <a:t>He, et. al. (2000)</a:t>
            </a:r>
          </a:p>
          <a:p>
            <a:pPr lvl="1"/>
            <a:r>
              <a:rPr lang="en-US" sz="1800" smtClean="0"/>
              <a:t>Liang, Shaw &amp; Green (1991)</a:t>
            </a:r>
          </a:p>
          <a:p>
            <a:pPr lvl="1"/>
            <a:r>
              <a:rPr lang="en-US" sz="1800" smtClean="0"/>
              <a:t>Ware and Balakrishan (1994)</a:t>
            </a:r>
          </a:p>
          <a:p>
            <a:pPr lvl="1"/>
            <a:r>
              <a:rPr lang="en-US" sz="1800" smtClean="0"/>
              <a:t>Steed (2008)</a:t>
            </a:r>
          </a:p>
          <a:p>
            <a:pPr lvl="1"/>
            <a:r>
              <a:rPr lang="en-US" sz="1800" smtClean="0"/>
              <a:t>Morice et. al. (2008)</a:t>
            </a:r>
          </a:p>
          <a:p>
            <a:pPr lvl="1"/>
            <a:endParaRPr lang="en-US" sz="1800" smtClean="0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524000" y="2514600"/>
            <a:ext cx="914400" cy="91440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990600" y="2209800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Sensor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5410200" y="2133600"/>
            <a:ext cx="1600200" cy="152400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477000" y="182880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Actuator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 flipV="1">
            <a:off x="1752600" y="5334000"/>
            <a:ext cx="990600" cy="38100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743200" y="5638800"/>
            <a:ext cx="206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Outside observer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/>
      <p:bldP spid="16391" grpId="0" animBg="1"/>
      <p:bldP spid="16392" grpId="0"/>
      <p:bldP spid="16393" grpId="0" animBg="1"/>
      <p:bldP spid="163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600" smtClean="0"/>
              <a:t>Previous works (event based)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5791200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019800" y="3429000"/>
            <a:ext cx="2057400" cy="2819400"/>
          </a:xfrm>
        </p:spPr>
        <p:txBody>
          <a:bodyPr/>
          <a:lstStyle/>
          <a:p>
            <a:pPr lvl="1"/>
            <a:r>
              <a:rPr lang="en-US" sz="1800" smtClean="0"/>
              <a:t>Mine (1993)</a:t>
            </a:r>
          </a:p>
          <a:p>
            <a:pPr lvl="1"/>
            <a:r>
              <a:rPr lang="en-US" sz="1800" smtClean="0"/>
              <a:t>Akatsuka &amp; Bekey (2006)</a:t>
            </a:r>
          </a:p>
          <a:p>
            <a:pPr lvl="1"/>
            <a:r>
              <a:rPr lang="en-US" sz="1800" smtClean="0"/>
              <a:t>Olano et.al. (1995)</a:t>
            </a:r>
          </a:p>
          <a:p>
            <a:pPr lvl="1"/>
            <a:r>
              <a:rPr lang="en-US" sz="1800" smtClean="0"/>
              <a:t>Morice et. al. (2008)</a:t>
            </a:r>
          </a:p>
          <a:p>
            <a:pPr lvl="1"/>
            <a:r>
              <a:rPr lang="en-US" sz="1800" smtClean="0"/>
              <a:t>Teather et. al. (2009)</a:t>
            </a:r>
          </a:p>
          <a:p>
            <a:pPr>
              <a:buFont typeface="Arial" charset="0"/>
              <a:buNone/>
            </a:pPr>
            <a:endParaRPr lang="en-US" sz="1800" smtClean="0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V="1">
            <a:off x="1447800" y="5791200"/>
            <a:ext cx="1143000" cy="30480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04800" y="6096000"/>
            <a:ext cx="206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Outside observer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6324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990600" y="2971800"/>
            <a:ext cx="59436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457200" y="274638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chemeClr val="tx2"/>
                </a:solidFill>
                <a:latin typeface="Cambria" pitchFamily="18" charset="0"/>
              </a:rPr>
              <a:t>Why measure continuously?</a:t>
            </a: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990600" y="3276600"/>
            <a:ext cx="5715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990600" y="3581400"/>
            <a:ext cx="5410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990600" y="3886200"/>
            <a:ext cx="5638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990600" y="4191000"/>
            <a:ext cx="59436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990600" y="4495800"/>
            <a:ext cx="6172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914400" y="29718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 rot="-5400000">
            <a:off x="275432" y="3529806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Time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1524000" y="5943600"/>
            <a:ext cx="522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Average infrequent or irregular measurements</a:t>
            </a:r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990600" y="4800600"/>
            <a:ext cx="6096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990600" y="5105400"/>
            <a:ext cx="5867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990600" y="5410200"/>
            <a:ext cx="55626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990600" y="5715000"/>
            <a:ext cx="5791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 flipH="1" flipV="1">
            <a:off x="7086600" y="2971800"/>
            <a:ext cx="4572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 flipH="1" flipV="1">
            <a:off x="7239000" y="4495800"/>
            <a:ext cx="4572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 flipH="1" flipV="1">
            <a:off x="7010400" y="5715000"/>
            <a:ext cx="4572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7086600" y="236220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Measure: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9" grpId="0"/>
      <p:bldP spid="39959" grpId="0" animBg="1"/>
      <p:bldP spid="39960" grpId="0" animBg="1"/>
      <p:bldP spid="39961" grpId="0" animBg="1"/>
      <p:bldP spid="3996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919</TotalTime>
  <Words>454</Words>
  <Application>Microsoft Office PowerPoint</Application>
  <PresentationFormat>On-screen Show (4:3)</PresentationFormat>
  <Paragraphs>86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Arial</vt:lpstr>
      <vt:lpstr>Cambria</vt:lpstr>
      <vt:lpstr>Adjacency</vt:lpstr>
      <vt:lpstr>Measuring Digital System Latency from Sensing to Actuation  at Continuous 1 ms Resolution</vt:lpstr>
      <vt:lpstr>Slide 2</vt:lpstr>
      <vt:lpstr>Slide 3</vt:lpstr>
      <vt:lpstr>Slide 4</vt:lpstr>
      <vt:lpstr>How do we measure it?</vt:lpstr>
      <vt:lpstr>Indirect system latency measurement</vt:lpstr>
      <vt:lpstr>Previous works (camera based)</vt:lpstr>
      <vt:lpstr>Previous works (event based)</vt:lpstr>
      <vt:lpstr>Slide 9</vt:lpstr>
      <vt:lpstr>Continuous measurement</vt:lpstr>
      <vt:lpstr>Experiment 1:  camera to display</vt:lpstr>
      <vt:lpstr>Sensor, object in “real world”</vt:lpstr>
      <vt:lpstr>As seen by outside observer</vt:lpstr>
      <vt:lpstr>Automated image processing</vt:lpstr>
      <vt:lpstr>Continuous latency measurement</vt:lpstr>
      <vt:lpstr>Result</vt:lpstr>
      <vt:lpstr>Result</vt:lpstr>
      <vt:lpstr>Modeling the variability</vt:lpstr>
      <vt:lpstr>Experiment 2: gyroscope to motor</vt:lpstr>
      <vt:lpstr>As seen by the outside observer</vt:lpstr>
      <vt:lpstr>Automated image processing</vt:lpstr>
      <vt:lpstr>Result</vt:lpstr>
      <vt:lpstr>Result</vt:lpstr>
      <vt:lpstr>Fitting sinusoid to low frequency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Digital System Latency from Sensing to Actuation at Continuous 1 ms Resolution</dc:title>
  <dc:creator>Weixin</dc:creator>
  <cp:lastModifiedBy>Clemson University</cp:lastModifiedBy>
  <cp:revision>164</cp:revision>
  <dcterms:created xsi:type="dcterms:W3CDTF">2006-08-16T00:00:00Z</dcterms:created>
  <dcterms:modified xsi:type="dcterms:W3CDTF">2011-09-21T22:04:37Z</dcterms:modified>
</cp:coreProperties>
</file>