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58" r:id="rId6"/>
    <p:sldId id="259" r:id="rId7"/>
    <p:sldId id="265" r:id="rId8"/>
    <p:sldId id="269" r:id="rId9"/>
    <p:sldId id="260" r:id="rId10"/>
    <p:sldId id="261" r:id="rId11"/>
    <p:sldId id="262" r:id="rId12"/>
    <p:sldId id="263" r:id="rId13"/>
    <p:sldId id="273" r:id="rId14"/>
    <p:sldId id="274" r:id="rId15"/>
    <p:sldId id="275" r:id="rId16"/>
    <p:sldId id="270" r:id="rId17"/>
    <p:sldId id="271" r:id="rId18"/>
    <p:sldId id="264" r:id="rId19"/>
    <p:sldId id="272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18" autoAdjust="0"/>
  </p:normalViewPr>
  <p:slideViewPr>
    <p:cSldViewPr>
      <p:cViewPr varScale="1">
        <p:scale>
          <a:sx n="80" d="100"/>
          <a:sy n="80" d="100"/>
        </p:scale>
        <p:origin x="-480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3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41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9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78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5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7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9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71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8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4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9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4822B-34C3-4051-91FF-8FB284E6A7CC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6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51308" y="916627"/>
            <a:ext cx="2754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Adam Hoover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734015" y="228600"/>
            <a:ext cx="35887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Computer buses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184" y="1981200"/>
            <a:ext cx="4724400" cy="200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35325"/>
            <a:ext cx="2896299" cy="196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91000"/>
            <a:ext cx="2630401" cy="197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2992" y="2438400"/>
            <a:ext cx="1645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onnecting stuff together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6211288"/>
            <a:ext cx="282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</a:t>
            </a:r>
            <a:r>
              <a:rPr lang="en-US" sz="2000" dirty="0" smtClean="0"/>
              <a:t>us you may have seen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73382" y="617971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</a:t>
            </a:r>
            <a:r>
              <a:rPr lang="en-US" sz="2000" dirty="0" smtClean="0"/>
              <a:t>oes </a:t>
            </a:r>
            <a:r>
              <a:rPr lang="en-US" sz="2000" dirty="0" smtClean="0"/>
              <a:t>anything besides bandwidth matter?</a:t>
            </a:r>
          </a:p>
        </p:txBody>
      </p:sp>
    </p:spTree>
    <p:extLst>
      <p:ext uri="{BB962C8B-B14F-4D97-AF65-F5344CB8AC3E}">
        <p14:creationId xmlns:p14="http://schemas.microsoft.com/office/powerpoint/2010/main" val="276635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9724" y="190500"/>
            <a:ext cx="41858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Voltage vs Distance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33600" y="3017356"/>
            <a:ext cx="5782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*Distance a function of impedance, not just voltage.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3" y="3705326"/>
            <a:ext cx="1536804" cy="147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43426"/>
            <a:ext cx="20383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544" y="3705676"/>
            <a:ext cx="3332442" cy="221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994176"/>
              </p:ext>
            </p:extLst>
          </p:nvPr>
        </p:nvGraphicFramePr>
        <p:xfrm>
          <a:off x="1219201" y="1447800"/>
          <a:ext cx="6266971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324"/>
                <a:gridCol w="1184799"/>
                <a:gridCol w="1645080"/>
                <a:gridCol w="1732768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 bus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</a:t>
                      </a:r>
                      <a:r>
                        <a:rPr lang="en-US" baseline="0" dirty="0" smtClean="0"/>
                        <a:t> distance*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Application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SDRAM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1.05-3.3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10 </a:t>
                      </a:r>
                      <a:r>
                        <a:rPr lang="en-US" baseline="0" dirty="0" smtClean="0"/>
                        <a:t>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Memory</a:t>
                      </a:r>
                      <a:r>
                        <a:rPr lang="en-US" baseline="0" dirty="0" smtClean="0"/>
                        <a:t> to CPU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I/O</a:t>
                      </a:r>
                      <a:r>
                        <a:rPr lang="en-US" baseline="0" dirty="0" smtClean="0"/>
                        <a:t> peripherals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Serial 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3-25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3-60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38600" y="6172200"/>
            <a:ext cx="3596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Repeaters can extend </a:t>
            </a:r>
            <a:r>
              <a:rPr lang="en-US" sz="2000" dirty="0" smtClean="0"/>
              <a:t>distances.</a:t>
            </a:r>
            <a:endParaRPr lang="en-US" sz="20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56" y="5229326"/>
            <a:ext cx="189296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89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9724" y="190500"/>
            <a:ext cx="23134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Backplane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7400" y="5978096"/>
            <a:ext cx="5583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Varying levels of ruggedness to vibration and shock.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348257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178" y="1038258"/>
            <a:ext cx="4655394" cy="364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73261" y="4679811"/>
            <a:ext cx="1834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Card inserts (e.g.  VME, PCI)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87236" y="4682847"/>
            <a:ext cx="3232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Screws, lockdowns, stacks (e.g.  PC 104)</a:t>
            </a:r>
          </a:p>
        </p:txBody>
      </p:sp>
    </p:spTree>
    <p:extLst>
      <p:ext uri="{BB962C8B-B14F-4D97-AF65-F5344CB8AC3E}">
        <p14:creationId xmlns:p14="http://schemas.microsoft.com/office/powerpoint/2010/main" val="207015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9724" y="190500"/>
            <a:ext cx="3514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Serial vs Parallel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57800" y="2209800"/>
            <a:ext cx="3672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Advantage:  more wires = more bandwidth.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1143000"/>
            <a:ext cx="4025899" cy="430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34001" y="40386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Problem #1:  more wires</a:t>
            </a:r>
          </a:p>
          <a:p>
            <a:r>
              <a:rPr lang="en-US" sz="2000" dirty="0" smtClean="0"/>
              <a:t>and chip pins.</a:t>
            </a:r>
          </a:p>
        </p:txBody>
      </p:sp>
    </p:spTree>
    <p:extLst>
      <p:ext uri="{BB962C8B-B14F-4D97-AF65-F5344CB8AC3E}">
        <p14:creationId xmlns:p14="http://schemas.microsoft.com/office/powerpoint/2010/main" val="20768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9724" y="190500"/>
            <a:ext cx="3514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Serial vs Parallel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07" y="1752600"/>
            <a:ext cx="3202991" cy="328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304" y="1738575"/>
            <a:ext cx="3623094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5810" y="5170643"/>
            <a:ext cx="2769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Problem #2:  clock skew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26527" y="5039251"/>
            <a:ext cx="2769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Problem #3:  cross talk (reduced by shielding and wire twisting)</a:t>
            </a:r>
          </a:p>
        </p:txBody>
      </p:sp>
    </p:spTree>
    <p:extLst>
      <p:ext uri="{BB962C8B-B14F-4D97-AF65-F5344CB8AC3E}">
        <p14:creationId xmlns:p14="http://schemas.microsoft.com/office/powerpoint/2010/main" val="95670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9724" y="190500"/>
            <a:ext cx="2628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Clock edges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9749" y="1779657"/>
            <a:ext cx="1645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ingle data rate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2272" y="3555831"/>
            <a:ext cx="1381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</a:t>
            </a:r>
            <a:r>
              <a:rPr lang="en-US" sz="2000" dirty="0" smtClean="0"/>
              <a:t>ouble data rate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69396" y="5181600"/>
            <a:ext cx="7222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Buses with low skew and crosstalk can double data rate by using both clock edge transitions to transmit data (e.g. memory to CPU).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1600"/>
            <a:ext cx="5810250" cy="343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17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9724" y="190500"/>
            <a:ext cx="7591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Coordinating transmitters/receivers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841184" y="1878390"/>
            <a:ext cx="0" cy="142419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90554" y="146903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ommon ground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5866" y="3154374"/>
            <a:ext cx="914400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80266" y="33067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980266" y="34591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980266" y="36115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980266" y="37639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980616" y="39163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980616" y="40687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980616" y="42211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987138" y="4380943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21886" y="33067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21886" y="34591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21886" y="36115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21886" y="37639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22236" y="39163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822236" y="40687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822236" y="42211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22236" y="43735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188684" y="3154374"/>
            <a:ext cx="914400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8103084" y="33067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103084" y="34591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103084" y="36115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103084" y="37639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103434" y="39163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8103434" y="40687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8103434" y="42211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8103434" y="43735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944704" y="33067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944704" y="34591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944704" y="36115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944704" y="37639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945054" y="39163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945054" y="40687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945054" y="42211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945054" y="43735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4127159" y="3150180"/>
            <a:ext cx="914400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5041559" y="3302580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041559" y="3454980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041559" y="3607380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041559" y="3759780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5041909" y="3912180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041909" y="4064580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041909" y="4216980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5041909" y="4369380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883179" y="3302580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3883179" y="3454980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3883179" y="3607380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3883179" y="3759780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3883529" y="3912180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883529" y="4064580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3883529" y="4216980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3883529" y="4369380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3907021" y="1874196"/>
            <a:ext cx="0" cy="1428384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6968896" y="1871941"/>
            <a:ext cx="0" cy="1430639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538154" y="1869145"/>
            <a:ext cx="7848600" cy="9245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2569091" y="2393441"/>
            <a:ext cx="0" cy="1997935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1093485" y="3614724"/>
            <a:ext cx="886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hip A 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159317" y="3607380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hip B 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226572" y="3607380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hip C 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1851438" y="4269176"/>
            <a:ext cx="121990" cy="200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4133582" y="4273370"/>
            <a:ext cx="121990" cy="200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7215867" y="4289128"/>
            <a:ext cx="121990" cy="200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1875003" y="5600640"/>
            <a:ext cx="4898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Who is chip C sending this message, A or B?</a:t>
            </a:r>
          </a:p>
        </p:txBody>
      </p:sp>
      <p:cxnSp>
        <p:nvCxnSpPr>
          <p:cNvPr id="100" name="Straight Arrow Connector 99"/>
          <p:cNvCxnSpPr/>
          <p:nvPr/>
        </p:nvCxnSpPr>
        <p:spPr>
          <a:xfrm flipV="1">
            <a:off x="538154" y="2362200"/>
            <a:ext cx="7848600" cy="9245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833702" y="202154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bus (1-N wires)</a:t>
            </a: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2264950" y="4387288"/>
            <a:ext cx="292709" cy="4088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3553213" y="2367357"/>
            <a:ext cx="0" cy="1997935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H="1" flipV="1">
            <a:off x="3553213" y="4371530"/>
            <a:ext cx="292709" cy="4088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H="1">
            <a:off x="6652017" y="2369401"/>
            <a:ext cx="0" cy="1997935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H="1" flipV="1">
            <a:off x="6652017" y="4373574"/>
            <a:ext cx="292709" cy="4088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5596622" y="4479109"/>
            <a:ext cx="1754327" cy="799511"/>
            <a:chOff x="2006576" y="4352866"/>
            <a:chExt cx="1754327" cy="799511"/>
          </a:xfrm>
        </p:grpSpPr>
        <p:cxnSp>
          <p:nvCxnSpPr>
            <p:cNvPr id="75" name="Straight Arrow Connector 74"/>
            <p:cNvCxnSpPr/>
            <p:nvPr/>
          </p:nvCxnSpPr>
          <p:spPr>
            <a:xfrm>
              <a:off x="2678074" y="4520172"/>
              <a:ext cx="24398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2678074" y="4520172"/>
              <a:ext cx="0" cy="2286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2922054" y="4520172"/>
              <a:ext cx="0" cy="2286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3406695" y="4520172"/>
              <a:ext cx="24398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3406695" y="4520172"/>
              <a:ext cx="0" cy="2286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3650675" y="4520172"/>
              <a:ext cx="0" cy="2286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2920295" y="4752267"/>
              <a:ext cx="24398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3164275" y="4752267"/>
              <a:ext cx="24398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2652907" y="4752267"/>
              <a:ext cx="1107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1  0  0  1 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113097" y="4563583"/>
              <a:ext cx="5180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0 V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006576" y="4352866"/>
              <a:ext cx="6463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+3 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673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9724" y="190500"/>
            <a:ext cx="37362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Direct Addressed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031588" y="1800624"/>
            <a:ext cx="0" cy="2799984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88249" y="1401702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ommon ground</a:t>
            </a:r>
          </a:p>
        </p:txBody>
      </p:sp>
      <p:sp>
        <p:nvSpPr>
          <p:cNvPr id="6" name="Rectangle 5"/>
          <p:cNvSpPr/>
          <p:nvPr/>
        </p:nvSpPr>
        <p:spPr>
          <a:xfrm>
            <a:off x="1225114" y="4452402"/>
            <a:ext cx="914400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39514" y="4604802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139514" y="4757202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139514" y="4909602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139514" y="5062002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39864" y="5214402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139864" y="5366802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139864" y="5519202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146386" y="5678971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81134" y="4604802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81134" y="4757202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81134" y="4909602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981134" y="5062002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81484" y="5214402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81484" y="5366802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81484" y="5519202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981484" y="5671602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749861" y="4462835"/>
            <a:ext cx="914400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664261" y="4615235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664261" y="4767635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664261" y="4920035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664261" y="5072435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664611" y="5224835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664611" y="5377235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664611" y="5529635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664611" y="5682035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505881" y="4615235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505881" y="4767635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505881" y="4920035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505881" y="5072435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506231" y="5224835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506231" y="5377235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506231" y="5529635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06231" y="5682035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993698" y="4458641"/>
            <a:ext cx="914400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908098" y="4611041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908098" y="4763441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908098" y="4915841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908098" y="5068241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908448" y="5220641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908448" y="5373041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908448" y="5525441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908448" y="5677841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749718" y="4611041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749718" y="4763441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749718" y="4915841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3749718" y="5068241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750068" y="5220641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3750068" y="5373041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750068" y="5525441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3750068" y="5677841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804716" y="1806863"/>
            <a:ext cx="0" cy="2804178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6866591" y="1804609"/>
            <a:ext cx="0" cy="2810626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435849" y="1801812"/>
            <a:ext cx="7848600" cy="9245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252733" y="4912752"/>
            <a:ext cx="886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hip A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025856" y="4915841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hip B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787749" y="4915841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hip C 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435849" y="2294867"/>
            <a:ext cx="7848600" cy="9245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024106" y="1943779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</a:t>
            </a:r>
            <a:r>
              <a:rPr lang="en-US" sz="2000" dirty="0" smtClean="0"/>
              <a:t>ddress bus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2424198" y="2315675"/>
            <a:ext cx="292709" cy="3373729"/>
            <a:chOff x="2233794" y="2393441"/>
            <a:chExt cx="292709" cy="3373729"/>
          </a:xfrm>
        </p:grpSpPr>
        <p:cxnSp>
          <p:nvCxnSpPr>
            <p:cNvPr id="61" name="Straight Arrow Connector 60"/>
            <p:cNvCxnSpPr/>
            <p:nvPr/>
          </p:nvCxnSpPr>
          <p:spPr>
            <a:xfrm>
              <a:off x="2526503" y="2393441"/>
              <a:ext cx="0" cy="337372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2233794" y="5763082"/>
              <a:ext cx="292709" cy="40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3419752" y="2300024"/>
            <a:ext cx="292709" cy="3384055"/>
            <a:chOff x="3522057" y="2367357"/>
            <a:chExt cx="292709" cy="3384055"/>
          </a:xfrm>
        </p:grpSpPr>
        <p:cxnSp>
          <p:nvCxnSpPr>
            <p:cNvPr id="71" name="Straight Arrow Connector 70"/>
            <p:cNvCxnSpPr/>
            <p:nvPr/>
          </p:nvCxnSpPr>
          <p:spPr>
            <a:xfrm>
              <a:off x="3553213" y="2367357"/>
              <a:ext cx="0" cy="337781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H="1" flipV="1">
              <a:off x="3522057" y="5747324"/>
              <a:ext cx="292709" cy="40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6213194" y="2302068"/>
            <a:ext cx="292709" cy="3393681"/>
            <a:chOff x="6620861" y="2369401"/>
            <a:chExt cx="292709" cy="3393681"/>
          </a:xfrm>
        </p:grpSpPr>
        <p:cxnSp>
          <p:nvCxnSpPr>
            <p:cNvPr id="73" name="Straight Arrow Connector 72"/>
            <p:cNvCxnSpPr/>
            <p:nvPr/>
          </p:nvCxnSpPr>
          <p:spPr>
            <a:xfrm>
              <a:off x="6652017" y="2369401"/>
              <a:ext cx="0" cy="339368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H="1" flipV="1">
              <a:off x="6620861" y="5749368"/>
              <a:ext cx="292709" cy="40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Arrow Connector 74"/>
          <p:cNvCxnSpPr/>
          <p:nvPr/>
        </p:nvCxnSpPr>
        <p:spPr>
          <a:xfrm flipV="1">
            <a:off x="435849" y="2456512"/>
            <a:ext cx="7848600" cy="9245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435849" y="2939201"/>
            <a:ext cx="8356457" cy="9247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1024106" y="2588114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data bus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 flipV="1">
            <a:off x="435849" y="3110092"/>
            <a:ext cx="8356457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435849" y="3253247"/>
            <a:ext cx="8356457" cy="9246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435849" y="3439542"/>
            <a:ext cx="8356457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2400651" y="2455324"/>
            <a:ext cx="169902" cy="3063878"/>
            <a:chOff x="2233794" y="2393441"/>
            <a:chExt cx="292709" cy="3373729"/>
          </a:xfrm>
        </p:grpSpPr>
        <p:cxnSp>
          <p:nvCxnSpPr>
            <p:cNvPr id="90" name="Straight Arrow Connector 89"/>
            <p:cNvCxnSpPr/>
            <p:nvPr/>
          </p:nvCxnSpPr>
          <p:spPr>
            <a:xfrm>
              <a:off x="2526503" y="2393441"/>
              <a:ext cx="0" cy="337372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V="1">
              <a:off x="2233794" y="5763082"/>
              <a:ext cx="292709" cy="40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 flipH="1">
            <a:off x="3611266" y="2466969"/>
            <a:ext cx="169902" cy="3063878"/>
            <a:chOff x="2233794" y="2393441"/>
            <a:chExt cx="292709" cy="3373729"/>
          </a:xfrm>
        </p:grpSpPr>
        <p:cxnSp>
          <p:nvCxnSpPr>
            <p:cNvPr id="93" name="Straight Arrow Connector 92"/>
            <p:cNvCxnSpPr/>
            <p:nvPr/>
          </p:nvCxnSpPr>
          <p:spPr>
            <a:xfrm>
              <a:off x="2526503" y="2393441"/>
              <a:ext cx="0" cy="337372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V="1">
              <a:off x="2233794" y="5763082"/>
              <a:ext cx="292709" cy="40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 flipH="1">
            <a:off x="6359548" y="2466969"/>
            <a:ext cx="169902" cy="3063878"/>
            <a:chOff x="2233794" y="2393441"/>
            <a:chExt cx="292709" cy="3373729"/>
          </a:xfrm>
        </p:grpSpPr>
        <p:cxnSp>
          <p:nvCxnSpPr>
            <p:cNvPr id="96" name="Straight Arrow Connector 95"/>
            <p:cNvCxnSpPr/>
            <p:nvPr/>
          </p:nvCxnSpPr>
          <p:spPr>
            <a:xfrm>
              <a:off x="2526503" y="2393441"/>
              <a:ext cx="0" cy="337372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V="1">
              <a:off x="2233794" y="5763082"/>
              <a:ext cx="292709" cy="40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5186392" y="2939201"/>
            <a:ext cx="136951" cy="1676033"/>
            <a:chOff x="2233794" y="2393441"/>
            <a:chExt cx="292709" cy="3373729"/>
          </a:xfrm>
        </p:grpSpPr>
        <p:cxnSp>
          <p:nvCxnSpPr>
            <p:cNvPr id="99" name="Straight Arrow Connector 98"/>
            <p:cNvCxnSpPr/>
            <p:nvPr/>
          </p:nvCxnSpPr>
          <p:spPr>
            <a:xfrm>
              <a:off x="2526503" y="2393441"/>
              <a:ext cx="0" cy="337372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V="1">
              <a:off x="2233794" y="5763082"/>
              <a:ext cx="292709" cy="40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5169664" y="3110092"/>
            <a:ext cx="290631" cy="1638492"/>
            <a:chOff x="2233794" y="2393441"/>
            <a:chExt cx="292709" cy="3373729"/>
          </a:xfrm>
        </p:grpSpPr>
        <p:cxnSp>
          <p:nvCxnSpPr>
            <p:cNvPr id="102" name="Straight Arrow Connector 101"/>
            <p:cNvCxnSpPr/>
            <p:nvPr/>
          </p:nvCxnSpPr>
          <p:spPr>
            <a:xfrm>
              <a:off x="2526503" y="2393441"/>
              <a:ext cx="0" cy="337372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flipV="1">
              <a:off x="2233794" y="5763082"/>
              <a:ext cx="292709" cy="40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5169664" y="3253247"/>
            <a:ext cx="443031" cy="1666788"/>
            <a:chOff x="2233794" y="2393441"/>
            <a:chExt cx="292709" cy="3373729"/>
          </a:xfrm>
        </p:grpSpPr>
        <p:cxnSp>
          <p:nvCxnSpPr>
            <p:cNvPr id="105" name="Straight Arrow Connector 104"/>
            <p:cNvCxnSpPr/>
            <p:nvPr/>
          </p:nvCxnSpPr>
          <p:spPr>
            <a:xfrm>
              <a:off x="2526503" y="2393441"/>
              <a:ext cx="0" cy="337372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V="1">
              <a:off x="2233794" y="5763082"/>
              <a:ext cx="292709" cy="40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5186392" y="3430297"/>
            <a:ext cx="578703" cy="1642138"/>
            <a:chOff x="2233794" y="2393441"/>
            <a:chExt cx="292709" cy="3373729"/>
          </a:xfrm>
        </p:grpSpPr>
        <p:cxnSp>
          <p:nvCxnSpPr>
            <p:cNvPr id="108" name="Straight Arrow Connector 107"/>
            <p:cNvCxnSpPr/>
            <p:nvPr/>
          </p:nvCxnSpPr>
          <p:spPr>
            <a:xfrm>
              <a:off x="2526503" y="2393441"/>
              <a:ext cx="0" cy="337372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V="1">
              <a:off x="2233794" y="5763082"/>
              <a:ext cx="292709" cy="40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7908241" y="2948446"/>
            <a:ext cx="136951" cy="1676033"/>
            <a:chOff x="2233794" y="2393441"/>
            <a:chExt cx="292709" cy="3373729"/>
          </a:xfrm>
        </p:grpSpPr>
        <p:cxnSp>
          <p:nvCxnSpPr>
            <p:cNvPr id="111" name="Straight Arrow Connector 110"/>
            <p:cNvCxnSpPr/>
            <p:nvPr/>
          </p:nvCxnSpPr>
          <p:spPr>
            <a:xfrm>
              <a:off x="2526503" y="2393441"/>
              <a:ext cx="0" cy="337372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flipV="1">
              <a:off x="2233794" y="5763082"/>
              <a:ext cx="292709" cy="40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7891513" y="3119337"/>
            <a:ext cx="290631" cy="1638492"/>
            <a:chOff x="2233794" y="2393441"/>
            <a:chExt cx="292709" cy="3373729"/>
          </a:xfrm>
        </p:grpSpPr>
        <p:cxnSp>
          <p:nvCxnSpPr>
            <p:cNvPr id="114" name="Straight Arrow Connector 113"/>
            <p:cNvCxnSpPr/>
            <p:nvPr/>
          </p:nvCxnSpPr>
          <p:spPr>
            <a:xfrm>
              <a:off x="2526503" y="2393441"/>
              <a:ext cx="0" cy="337372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 flipV="1">
              <a:off x="2233794" y="5763082"/>
              <a:ext cx="292709" cy="40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/>
          <p:cNvGrpSpPr/>
          <p:nvPr/>
        </p:nvGrpSpPr>
        <p:grpSpPr>
          <a:xfrm>
            <a:off x="7891513" y="3262492"/>
            <a:ext cx="443031" cy="1666788"/>
            <a:chOff x="2233794" y="2393441"/>
            <a:chExt cx="292709" cy="3373729"/>
          </a:xfrm>
        </p:grpSpPr>
        <p:cxnSp>
          <p:nvCxnSpPr>
            <p:cNvPr id="117" name="Straight Arrow Connector 116"/>
            <p:cNvCxnSpPr/>
            <p:nvPr/>
          </p:nvCxnSpPr>
          <p:spPr>
            <a:xfrm>
              <a:off x="2526503" y="2393441"/>
              <a:ext cx="0" cy="337372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flipV="1">
              <a:off x="2233794" y="5763082"/>
              <a:ext cx="292709" cy="40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7908241" y="3439542"/>
            <a:ext cx="578703" cy="1642138"/>
            <a:chOff x="2233794" y="2393441"/>
            <a:chExt cx="292709" cy="3373729"/>
          </a:xfrm>
        </p:grpSpPr>
        <p:cxnSp>
          <p:nvCxnSpPr>
            <p:cNvPr id="120" name="Straight Arrow Connector 119"/>
            <p:cNvCxnSpPr/>
            <p:nvPr/>
          </p:nvCxnSpPr>
          <p:spPr>
            <a:xfrm>
              <a:off x="2526503" y="2393441"/>
              <a:ext cx="0" cy="337372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flipV="1">
              <a:off x="2233794" y="5763082"/>
              <a:ext cx="292709" cy="40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7" name="Straight Arrow Connector 126"/>
          <p:cNvCxnSpPr/>
          <p:nvPr/>
        </p:nvCxnSpPr>
        <p:spPr>
          <a:xfrm flipV="1">
            <a:off x="2215650" y="2928768"/>
            <a:ext cx="0" cy="1671841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V="1">
            <a:off x="2378022" y="3092229"/>
            <a:ext cx="0" cy="1671841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/>
          <p:nvPr/>
        </p:nvGrpSpPr>
        <p:grpSpPr>
          <a:xfrm>
            <a:off x="728558" y="3429110"/>
            <a:ext cx="222605" cy="1933498"/>
            <a:chOff x="3522057" y="2367357"/>
            <a:chExt cx="292709" cy="3384055"/>
          </a:xfrm>
        </p:grpSpPr>
        <p:cxnSp>
          <p:nvCxnSpPr>
            <p:cNvPr id="139" name="Straight Arrow Connector 138"/>
            <p:cNvCxnSpPr/>
            <p:nvPr/>
          </p:nvCxnSpPr>
          <p:spPr>
            <a:xfrm>
              <a:off x="3553213" y="2367357"/>
              <a:ext cx="0" cy="337781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/>
            <p:nvPr/>
          </p:nvCxnSpPr>
          <p:spPr>
            <a:xfrm flipH="1" flipV="1">
              <a:off x="3522057" y="5747324"/>
              <a:ext cx="292709" cy="40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 flipH="1">
            <a:off x="880958" y="3252060"/>
            <a:ext cx="138912" cy="1957316"/>
            <a:chOff x="2233794" y="2393441"/>
            <a:chExt cx="292709" cy="3373729"/>
          </a:xfrm>
        </p:grpSpPr>
        <p:cxnSp>
          <p:nvCxnSpPr>
            <p:cNvPr id="142" name="Straight Arrow Connector 141"/>
            <p:cNvCxnSpPr/>
            <p:nvPr/>
          </p:nvCxnSpPr>
          <p:spPr>
            <a:xfrm>
              <a:off x="2526503" y="2393441"/>
              <a:ext cx="0" cy="337372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 flipV="1">
              <a:off x="2233794" y="5763082"/>
              <a:ext cx="292709" cy="40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TextBox 143"/>
          <p:cNvSpPr txBox="1"/>
          <p:nvPr/>
        </p:nvSpPr>
        <p:spPr>
          <a:xfrm>
            <a:off x="1734223" y="6248400"/>
            <a:ext cx="5829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Drive/receive controlled by dedicated bus lines.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2692407" y="5241797"/>
            <a:ext cx="389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</a:t>
            </a:r>
          </a:p>
          <a:p>
            <a:r>
              <a:rPr lang="en-US" sz="2000" dirty="0" smtClean="0"/>
              <a:t>0</a:t>
            </a:r>
            <a:endParaRPr lang="en-US" sz="2000" dirty="0" smtClean="0"/>
          </a:p>
        </p:txBody>
      </p:sp>
      <p:sp>
        <p:nvSpPr>
          <p:cNvPr id="123" name="TextBox 122"/>
          <p:cNvSpPr txBox="1"/>
          <p:nvPr/>
        </p:nvSpPr>
        <p:spPr>
          <a:xfrm>
            <a:off x="3147636" y="5241797"/>
            <a:ext cx="389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</a:t>
            </a:r>
          </a:p>
          <a:p>
            <a:r>
              <a:rPr lang="en-US" sz="2000" dirty="0" smtClean="0"/>
              <a:t>1</a:t>
            </a:r>
            <a:endParaRPr lang="en-US" sz="2000" dirty="0" smtClean="0"/>
          </a:p>
        </p:txBody>
      </p:sp>
      <p:sp>
        <p:nvSpPr>
          <p:cNvPr id="124" name="TextBox 123"/>
          <p:cNvSpPr txBox="1"/>
          <p:nvPr/>
        </p:nvSpPr>
        <p:spPr>
          <a:xfrm>
            <a:off x="5911572" y="5241797"/>
            <a:ext cx="389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</a:p>
          <a:p>
            <a:r>
              <a:rPr lang="en-US" sz="2000" dirty="0" smtClean="0"/>
              <a:t>0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3112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9724" y="190500"/>
            <a:ext cx="2486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Packetizing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8369" y="1859876"/>
            <a:ext cx="2419716" cy="373618"/>
            <a:chOff x="359724" y="3500914"/>
            <a:chExt cx="2419716" cy="373618"/>
          </a:xfrm>
        </p:grpSpPr>
        <p:sp>
          <p:nvSpPr>
            <p:cNvPr id="2" name="TextBox 1"/>
            <p:cNvSpPr txBox="1"/>
            <p:nvPr/>
          </p:nvSpPr>
          <p:spPr>
            <a:xfrm>
              <a:off x="359724" y="3505200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1410" y="3503057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64653" y="3505200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67896" y="3505200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69582" y="3503057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71268" y="3500914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74511" y="3503057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77754" y="3503057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399030" y="1864162"/>
            <a:ext cx="2419716" cy="373618"/>
            <a:chOff x="419685" y="4191000"/>
            <a:chExt cx="2419716" cy="373618"/>
          </a:xfrm>
        </p:grpSpPr>
        <p:sp>
          <p:nvSpPr>
            <p:cNvPr id="14" name="TextBox 13"/>
            <p:cNvSpPr txBox="1"/>
            <p:nvPr/>
          </p:nvSpPr>
          <p:spPr>
            <a:xfrm>
              <a:off x="419685" y="4195286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1371" y="4193143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24614" y="4195286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27857" y="4195286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29543" y="4193143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31229" y="4191000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34472" y="4193143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37715" y="4193143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091912" y="1874877"/>
            <a:ext cx="2419716" cy="373618"/>
            <a:chOff x="572085" y="4874657"/>
            <a:chExt cx="2419716" cy="373618"/>
          </a:xfrm>
        </p:grpSpPr>
        <p:sp>
          <p:nvSpPr>
            <p:cNvPr id="22" name="TextBox 21"/>
            <p:cNvSpPr txBox="1"/>
            <p:nvPr/>
          </p:nvSpPr>
          <p:spPr>
            <a:xfrm>
              <a:off x="572085" y="4878943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73771" y="4876800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77014" y="4878943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80257" y="4878943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81943" y="4876800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83629" y="4874657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86872" y="4876800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90115" y="4876800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90205" y="3276600"/>
            <a:ext cx="1602426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ource address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192630" y="3276600"/>
            <a:ext cx="2019603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destination address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212233" y="3276600"/>
            <a:ext cx="2019603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equence number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39142" y="1219200"/>
            <a:ext cx="6556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Suppose driver wants to send receiver the following data: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77566" y="2571750"/>
            <a:ext cx="3657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Create and transmit 3 packets: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242755" y="3276600"/>
            <a:ext cx="2419716" cy="373618"/>
            <a:chOff x="359724" y="3500914"/>
            <a:chExt cx="2419716" cy="373618"/>
          </a:xfrm>
        </p:grpSpPr>
        <p:sp>
          <p:nvSpPr>
            <p:cNvPr id="51" name="TextBox 50"/>
            <p:cNvSpPr txBox="1"/>
            <p:nvPr/>
          </p:nvSpPr>
          <p:spPr>
            <a:xfrm>
              <a:off x="359724" y="3505200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61410" y="3503057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64653" y="3505200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267896" y="3505200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569582" y="3503057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871268" y="3500914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174511" y="3503057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477754" y="3503057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575858" y="3962400"/>
            <a:ext cx="1602426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ource address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2178283" y="3962400"/>
            <a:ext cx="2019603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destination address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4197886" y="3962400"/>
            <a:ext cx="2019603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equence number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552299" y="4648200"/>
            <a:ext cx="1602426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ource address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2154724" y="4648200"/>
            <a:ext cx="2019603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destination address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4174327" y="4648200"/>
            <a:ext cx="2019603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equence number</a:t>
            </a:r>
            <a:endParaRPr lang="en-US" dirty="0"/>
          </a:p>
        </p:txBody>
      </p:sp>
      <p:grpSp>
        <p:nvGrpSpPr>
          <p:cNvPr id="83" name="Group 82"/>
          <p:cNvGrpSpPr/>
          <p:nvPr/>
        </p:nvGrpSpPr>
        <p:grpSpPr>
          <a:xfrm>
            <a:off x="6231836" y="3962400"/>
            <a:ext cx="2419716" cy="373618"/>
            <a:chOff x="419685" y="4191000"/>
            <a:chExt cx="2419716" cy="373618"/>
          </a:xfrm>
        </p:grpSpPr>
        <p:sp>
          <p:nvSpPr>
            <p:cNvPr id="84" name="TextBox 83"/>
            <p:cNvSpPr txBox="1"/>
            <p:nvPr/>
          </p:nvSpPr>
          <p:spPr>
            <a:xfrm>
              <a:off x="419685" y="4195286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21371" y="4193143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024614" y="4195286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327857" y="4195286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629543" y="4193143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931229" y="4191000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234472" y="4193143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537715" y="4193143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6193930" y="4643914"/>
            <a:ext cx="2419716" cy="373618"/>
            <a:chOff x="572085" y="4874657"/>
            <a:chExt cx="2419716" cy="373618"/>
          </a:xfrm>
        </p:grpSpPr>
        <p:sp>
          <p:nvSpPr>
            <p:cNvPr id="93" name="TextBox 92"/>
            <p:cNvSpPr txBox="1"/>
            <p:nvPr/>
          </p:nvSpPr>
          <p:spPr>
            <a:xfrm>
              <a:off x="572085" y="4878943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73771" y="4876800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177014" y="4878943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480257" y="4878943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781943" y="4876800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083629" y="4874657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386872" y="4876800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690115" y="4876800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2033354" y="5495925"/>
            <a:ext cx="5105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Less wires, but more complex driver/receiver and reduced bandwidth (packet overhead).</a:t>
            </a:r>
          </a:p>
        </p:txBody>
      </p:sp>
    </p:spTree>
    <p:extLst>
      <p:ext uri="{BB962C8B-B14F-4D97-AF65-F5344CB8AC3E}">
        <p14:creationId xmlns:p14="http://schemas.microsoft.com/office/powerpoint/2010/main" val="48828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49" grpId="0"/>
      <p:bldP spid="59" grpId="0" animBg="1"/>
      <p:bldP spid="60" grpId="0" animBg="1"/>
      <p:bldP spid="61" grpId="0" animBg="1"/>
      <p:bldP spid="71" grpId="0" animBg="1"/>
      <p:bldP spid="72" grpId="0" animBg="1"/>
      <p:bldP spid="73" grpId="0" animBg="1"/>
      <p:bldP spid="10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9724" y="190500"/>
            <a:ext cx="31692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Error checking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38250" y="52578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Parity bit(s) can be used to detect transmission errors, at the cost of reduced bandwidth.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2"/>
          <a:stretch/>
        </p:blipFill>
        <p:spPr bwMode="auto">
          <a:xfrm>
            <a:off x="5257800" y="1770102"/>
            <a:ext cx="3191319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628409" y="1752600"/>
            <a:ext cx="2419716" cy="373618"/>
            <a:chOff x="572085" y="4874657"/>
            <a:chExt cx="2419716" cy="373618"/>
          </a:xfrm>
        </p:grpSpPr>
        <p:sp>
          <p:nvSpPr>
            <p:cNvPr id="6" name="TextBox 5"/>
            <p:cNvSpPr txBox="1"/>
            <p:nvPr/>
          </p:nvSpPr>
          <p:spPr>
            <a:xfrm>
              <a:off x="572085" y="4878943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73771" y="4876800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77014" y="4878943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80257" y="4878943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81943" y="4876800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83629" y="4874657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86872" y="4876800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90115" y="4876800"/>
              <a:ext cx="30168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19935" y="1270456"/>
            <a:ext cx="349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Given the following data: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6537" y="2572434"/>
            <a:ext cx="3490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can add a </a:t>
            </a:r>
            <a:r>
              <a:rPr lang="en-US" sz="2000" u="sng" dirty="0" smtClean="0"/>
              <a:t>parity bit </a:t>
            </a:r>
            <a:r>
              <a:rPr lang="en-US" sz="2000" dirty="0" smtClean="0"/>
              <a:t>indicating if the number of 0’s is even (0) or odd (1):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50632" y="3795920"/>
            <a:ext cx="301686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52318" y="3793777"/>
            <a:ext cx="301686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55561" y="3795920"/>
            <a:ext cx="301686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58804" y="3795920"/>
            <a:ext cx="301686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860490" y="3793777"/>
            <a:ext cx="301686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162176" y="3791634"/>
            <a:ext cx="301686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465419" y="3793777"/>
            <a:ext cx="301686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68662" y="3793777"/>
            <a:ext cx="301686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70348" y="3795920"/>
            <a:ext cx="301686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 smtClean="0"/>
              <a:t>0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29144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9724" y="190500"/>
            <a:ext cx="5630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Bus families and 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1309924"/>
            <a:ext cx="712866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Generic:  ISA, VME, PCI, PCI express, RS232 (serial)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* tend to be limited by slowest device</a:t>
            </a:r>
          </a:p>
          <a:p>
            <a:endParaRPr lang="en-US" sz="2000" dirty="0"/>
          </a:p>
          <a:p>
            <a:r>
              <a:rPr lang="en-US" sz="2000" dirty="0" smtClean="0"/>
              <a:t>System </a:t>
            </a:r>
            <a:r>
              <a:rPr lang="en-US" sz="2000" dirty="0" smtClean="0"/>
              <a:t>:  </a:t>
            </a:r>
            <a:r>
              <a:rPr lang="en-US" sz="2000" dirty="0" err="1" smtClean="0"/>
              <a:t>HyperTransport</a:t>
            </a:r>
            <a:r>
              <a:rPr lang="en-US" sz="2000" dirty="0" smtClean="0"/>
              <a:t> (AMD), </a:t>
            </a:r>
            <a:r>
              <a:rPr lang="en-US" sz="2000" dirty="0" err="1" smtClean="0"/>
              <a:t>Quickpath</a:t>
            </a:r>
            <a:r>
              <a:rPr lang="en-US" sz="2000" dirty="0" smtClean="0"/>
              <a:t> 	Interconnect (Intel), </a:t>
            </a:r>
            <a:r>
              <a:rPr lang="en-US" sz="2000" dirty="0" smtClean="0"/>
              <a:t>	AMBA </a:t>
            </a:r>
            <a:r>
              <a:rPr lang="en-US" sz="2000" dirty="0" smtClean="0"/>
              <a:t>(</a:t>
            </a:r>
            <a:r>
              <a:rPr lang="en-US" sz="2000" dirty="0" err="1" smtClean="0"/>
              <a:t>SoC</a:t>
            </a:r>
            <a:r>
              <a:rPr lang="en-US" sz="2000" dirty="0" smtClean="0"/>
              <a:t>), Wishbone (open source</a:t>
            </a:r>
            <a:r>
              <a:rPr lang="en-US" sz="2000" dirty="0" smtClean="0"/>
              <a:t>), SDRAM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Video:  AGP, HDMI, DVI, DisplayPort</a:t>
            </a:r>
          </a:p>
          <a:p>
            <a:endParaRPr lang="en-US" sz="2000" dirty="0"/>
          </a:p>
          <a:p>
            <a:r>
              <a:rPr lang="en-US" sz="2000" dirty="0" smtClean="0"/>
              <a:t>Chip-to-chip:  I2C, GPIO, CAN, </a:t>
            </a:r>
            <a:r>
              <a:rPr lang="en-US" sz="2000" dirty="0" err="1" smtClean="0"/>
              <a:t>FlexRay</a:t>
            </a:r>
            <a:r>
              <a:rPr lang="en-US" sz="2000" dirty="0" smtClean="0"/>
              <a:t>, RS232</a:t>
            </a:r>
          </a:p>
          <a:p>
            <a:endParaRPr lang="en-US" sz="2000" dirty="0"/>
          </a:p>
          <a:p>
            <a:r>
              <a:rPr lang="en-US" sz="2000" dirty="0" smtClean="0"/>
              <a:t>I/O:  USB, SCSI, </a:t>
            </a:r>
            <a:r>
              <a:rPr lang="en-US" sz="2000" dirty="0" err="1" smtClean="0"/>
              <a:t>Firewire</a:t>
            </a:r>
            <a:r>
              <a:rPr lang="en-US" sz="2000" dirty="0" smtClean="0"/>
              <a:t>, MIDI, SATA, Thunderbolt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52600" y="54102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All have different design criteria in terms of bandwidth, distance, error checking, voltage, etc.</a:t>
            </a:r>
          </a:p>
        </p:txBody>
      </p:sp>
    </p:spTree>
    <p:extLst>
      <p:ext uri="{BB962C8B-B14F-4D97-AF65-F5344CB8AC3E}">
        <p14:creationId xmlns:p14="http://schemas.microsoft.com/office/powerpoint/2010/main" val="415860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9724" y="190500"/>
            <a:ext cx="3510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Bus vs Network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84" y="1263339"/>
            <a:ext cx="1295400" cy="124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1414138" cy="148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114800" y="2107718"/>
            <a:ext cx="10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network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730" y="2743200"/>
            <a:ext cx="3755262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124200" y="1885584"/>
            <a:ext cx="31242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19200" y="3192929"/>
            <a:ext cx="27727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motherboard example of</a:t>
            </a:r>
          </a:p>
          <a:p>
            <a:r>
              <a:rPr lang="en-US" sz="2000" dirty="0" smtClean="0"/>
              <a:t>many buses</a:t>
            </a:r>
            <a:r>
              <a:rPr lang="en-US" sz="2000" dirty="0"/>
              <a:t> </a:t>
            </a:r>
            <a:r>
              <a:rPr lang="en-US" sz="2000" dirty="0" smtClean="0"/>
              <a:t>including PCI express (I/O), </a:t>
            </a:r>
            <a:r>
              <a:rPr lang="en-US" sz="2000" dirty="0" err="1" smtClean="0"/>
              <a:t>HyperTransport</a:t>
            </a:r>
            <a:r>
              <a:rPr lang="en-US" sz="2000" dirty="0" smtClean="0"/>
              <a:t> (chip to chip), SDRAM </a:t>
            </a:r>
            <a:r>
              <a:rPr lang="en-US" sz="2000" dirty="0" smtClean="0"/>
              <a:t>(memory),</a:t>
            </a:r>
          </a:p>
          <a:p>
            <a:r>
              <a:rPr lang="en-US" sz="2000" dirty="0" smtClean="0"/>
              <a:t>DVI (video)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0" y="5698686"/>
            <a:ext cx="5915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Buses and networks operate on same basic principles.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63957" y="6019800"/>
            <a:ext cx="4364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(This lecture focused on wired options.)</a:t>
            </a:r>
          </a:p>
        </p:txBody>
      </p:sp>
    </p:spTree>
    <p:extLst>
      <p:ext uri="{BB962C8B-B14F-4D97-AF65-F5344CB8AC3E}">
        <p14:creationId xmlns:p14="http://schemas.microsoft.com/office/powerpoint/2010/main" val="375586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9724" y="190500"/>
            <a:ext cx="1899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Bridging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0"/>
            <a:ext cx="391414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1219200"/>
            <a:ext cx="383093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076325" y="5791200"/>
            <a:ext cx="7188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Bridges connect buses and can provide point-to-point links between multiple drivers/receivers using subsets of dedicated lines.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4" y="1543050"/>
            <a:ext cx="4495800" cy="375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77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9724" y="190500"/>
            <a:ext cx="37248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Connecting chips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841184" y="1878390"/>
            <a:ext cx="0" cy="513984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90554" y="146903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ommon ground</a:t>
            </a:r>
          </a:p>
        </p:txBody>
      </p:sp>
      <p:sp>
        <p:nvSpPr>
          <p:cNvPr id="2" name="Rectangle 1"/>
          <p:cNvSpPr/>
          <p:nvPr/>
        </p:nvSpPr>
        <p:spPr>
          <a:xfrm>
            <a:off x="1090058" y="2239974"/>
            <a:ext cx="914400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04458" y="23923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004458" y="25447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004458" y="26971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004458" y="28495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004808" y="30019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004808" y="31543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004808" y="33067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011330" y="3466543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46078" y="23923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46078" y="25447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46078" y="26971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46078" y="28495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46428" y="30019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846428" y="31543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846428" y="33067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46428" y="34591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212876" y="2239974"/>
            <a:ext cx="914400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8127276" y="23923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127276" y="25447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127276" y="26971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127276" y="28495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127626" y="30019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8127626" y="31543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8127626" y="33067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8127626" y="34591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968896" y="23923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968896" y="25447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968896" y="26971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968896" y="28495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969246" y="30019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969246" y="31543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969246" y="33067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969246" y="34591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4151351" y="2235780"/>
            <a:ext cx="914400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5065751" y="2388180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065751" y="2540580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065751" y="2692980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065751" y="2845380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5066101" y="2997780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066101" y="3150180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066101" y="3302580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5066101" y="3454980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907371" y="2388180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3907371" y="2540580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3907371" y="2692980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3907371" y="2845380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3907721" y="2997780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907721" y="3150180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3907721" y="3302580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3907721" y="3454980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3907021" y="1874196"/>
            <a:ext cx="0" cy="513984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6968896" y="1871941"/>
            <a:ext cx="0" cy="513984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538154" y="1869145"/>
            <a:ext cx="7848600" cy="9245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2251573" y="3459174"/>
            <a:ext cx="1658233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5364611" y="3459174"/>
            <a:ext cx="1604635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1117677" y="2700324"/>
            <a:ext cx="886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hip A 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183509" y="2692980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hip B 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250764" y="2692980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hip C 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997779" y="4041563"/>
            <a:ext cx="799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driver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4166370" y="3967638"/>
            <a:ext cx="1026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receiver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1875630" y="3354776"/>
            <a:ext cx="121990" cy="200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Arrow Connector 106"/>
          <p:cNvCxnSpPr>
            <a:stCxn id="98" idx="0"/>
          </p:cNvCxnSpPr>
          <p:nvPr/>
        </p:nvCxnSpPr>
        <p:spPr>
          <a:xfrm flipV="1">
            <a:off x="1397440" y="3439997"/>
            <a:ext cx="427725" cy="601566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>
          <a:xfrm>
            <a:off x="4157774" y="3358970"/>
            <a:ext cx="121990" cy="200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Arrow Connector 110"/>
          <p:cNvCxnSpPr/>
          <p:nvPr/>
        </p:nvCxnSpPr>
        <p:spPr>
          <a:xfrm flipH="1" flipV="1">
            <a:off x="4337877" y="3439997"/>
            <a:ext cx="162677" cy="601566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6" name="Group 2055"/>
          <p:cNvGrpSpPr/>
          <p:nvPr/>
        </p:nvGrpSpPr>
        <p:grpSpPr>
          <a:xfrm>
            <a:off x="2011330" y="3644966"/>
            <a:ext cx="1754327" cy="799511"/>
            <a:chOff x="2006576" y="4352866"/>
            <a:chExt cx="1754327" cy="799511"/>
          </a:xfrm>
        </p:grpSpPr>
        <p:cxnSp>
          <p:nvCxnSpPr>
            <p:cNvPr id="74" name="Straight Arrow Connector 73"/>
            <p:cNvCxnSpPr/>
            <p:nvPr/>
          </p:nvCxnSpPr>
          <p:spPr>
            <a:xfrm>
              <a:off x="2678074" y="4520172"/>
              <a:ext cx="24398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2678074" y="4520172"/>
              <a:ext cx="0" cy="2286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2922054" y="4520172"/>
              <a:ext cx="0" cy="2286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3406695" y="4520172"/>
              <a:ext cx="24398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3406695" y="4520172"/>
              <a:ext cx="0" cy="2286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3650675" y="4520172"/>
              <a:ext cx="0" cy="2286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2920295" y="4752267"/>
              <a:ext cx="24398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3164275" y="4752267"/>
              <a:ext cx="24398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2652907" y="4752267"/>
              <a:ext cx="1107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1  0  0  1 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113097" y="4563583"/>
              <a:ext cx="5180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0 V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006576" y="4352866"/>
              <a:ext cx="6463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+3 V</a:t>
              </a:r>
            </a:p>
          </p:txBody>
        </p:sp>
      </p:grpSp>
      <p:sp>
        <p:nvSpPr>
          <p:cNvPr id="115" name="Rectangle 114"/>
          <p:cNvSpPr/>
          <p:nvPr/>
        </p:nvSpPr>
        <p:spPr>
          <a:xfrm>
            <a:off x="4919569" y="3354776"/>
            <a:ext cx="121990" cy="200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7240059" y="3374728"/>
            <a:ext cx="121990" cy="200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7" name="Group 2056"/>
          <p:cNvGrpSpPr/>
          <p:nvPr/>
        </p:nvGrpSpPr>
        <p:grpSpPr>
          <a:xfrm>
            <a:off x="5188932" y="3644966"/>
            <a:ext cx="1701974" cy="797127"/>
            <a:chOff x="5184178" y="4352866"/>
            <a:chExt cx="1701974" cy="797127"/>
          </a:xfrm>
        </p:grpSpPr>
        <p:cxnSp>
          <p:nvCxnSpPr>
            <p:cNvPr id="85" name="Straight Arrow Connector 84"/>
            <p:cNvCxnSpPr/>
            <p:nvPr/>
          </p:nvCxnSpPr>
          <p:spPr>
            <a:xfrm>
              <a:off x="5865006" y="4535038"/>
              <a:ext cx="24398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5865006" y="4535038"/>
              <a:ext cx="0" cy="2286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6351207" y="4535038"/>
              <a:ext cx="0" cy="2286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6595187" y="4746860"/>
              <a:ext cx="24398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6108986" y="4534338"/>
              <a:ext cx="24398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6351207" y="4750355"/>
              <a:ext cx="24398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5835864" y="4749883"/>
              <a:ext cx="1050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1  1  0  0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290699" y="4563583"/>
              <a:ext cx="5180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0 V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184178" y="4352866"/>
              <a:ext cx="6463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+5 V</a:t>
              </a: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900217" y="5410200"/>
            <a:ext cx="7559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every chip is wired to every other chip this way, we run out of pins and the wires become the dominant weight.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62055" y="4523700"/>
            <a:ext cx="1159163" cy="400110"/>
            <a:chOff x="2101623" y="4572000"/>
            <a:chExt cx="1159163" cy="400110"/>
          </a:xfrm>
        </p:grpSpPr>
        <p:sp>
          <p:nvSpPr>
            <p:cNvPr id="101" name="TextBox 100"/>
            <p:cNvSpPr txBox="1"/>
            <p:nvPr/>
          </p:nvSpPr>
          <p:spPr>
            <a:xfrm>
              <a:off x="2101623" y="4572000"/>
              <a:ext cx="11591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d</a:t>
              </a:r>
              <a:r>
                <a:rPr lang="en-US" sz="2000" dirty="0" smtClean="0"/>
                <a:t>ata flow</a:t>
              </a:r>
              <a:endParaRPr lang="en-US" sz="2000" dirty="0" smtClean="0"/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>
              <a:off x="2222125" y="4572000"/>
              <a:ext cx="9469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181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8" grpId="0"/>
      <p:bldP spid="99" grpId="0"/>
      <p:bldP spid="106" grpId="0" animBg="1"/>
      <p:bldP spid="110" grpId="0" animBg="1"/>
      <p:bldP spid="115" grpId="0" animBg="1"/>
      <p:bldP spid="116" grpId="0" animBg="1"/>
      <p:bldP spid="1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9724" y="190500"/>
            <a:ext cx="5289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Connecting chips via bus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841184" y="1878390"/>
            <a:ext cx="0" cy="142419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90554" y="146903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ommon ground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5866" y="3154374"/>
            <a:ext cx="914400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80266" y="33067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980266" y="34591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980266" y="36115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980266" y="37639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980616" y="39163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980616" y="40687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980616" y="42211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987138" y="4380943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21886" y="33067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21886" y="34591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21886" y="36115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21886" y="37639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22236" y="39163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822236" y="40687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822236" y="42211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22236" y="43735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188684" y="3154374"/>
            <a:ext cx="914400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8103084" y="33067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103084" y="34591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103084" y="36115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103084" y="37639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103434" y="39163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8103434" y="40687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8103434" y="42211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8103434" y="43735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944704" y="33067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944704" y="34591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944704" y="36115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944704" y="37639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945054" y="39163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945054" y="40687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945054" y="42211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945054" y="43735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4127159" y="3150180"/>
            <a:ext cx="914400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5041559" y="3302580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041559" y="3454980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041559" y="3607380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041559" y="3759780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5041909" y="3912180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041909" y="4064580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041909" y="4216980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5041909" y="4369380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883179" y="3302580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3883179" y="3454980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3883179" y="3607380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3883179" y="3759780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3883529" y="3912180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883529" y="4064580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3883529" y="4216980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3883529" y="4369380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3907021" y="1874196"/>
            <a:ext cx="0" cy="1428384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6968896" y="1871941"/>
            <a:ext cx="0" cy="1430639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538154" y="1869145"/>
            <a:ext cx="7848600" cy="9245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2569091" y="2393441"/>
            <a:ext cx="0" cy="1997935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1093485" y="3614724"/>
            <a:ext cx="886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hip A 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159317" y="3607380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hip B 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226572" y="3607380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hip C 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1851438" y="4269176"/>
            <a:ext cx="121990" cy="200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4133582" y="4273370"/>
            <a:ext cx="121990" cy="200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7215867" y="4289128"/>
            <a:ext cx="121990" cy="200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1655542" y="5105400"/>
            <a:ext cx="5990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Multiple drivers/receivers must coordinate somehow.</a:t>
            </a:r>
          </a:p>
          <a:p>
            <a:r>
              <a:rPr lang="en-US" sz="2000" dirty="0" smtClean="0"/>
              <a:t>Many design choices for number of wires and uses.</a:t>
            </a:r>
          </a:p>
        </p:txBody>
      </p:sp>
      <p:cxnSp>
        <p:nvCxnSpPr>
          <p:cNvPr id="100" name="Straight Arrow Connector 99"/>
          <p:cNvCxnSpPr/>
          <p:nvPr/>
        </p:nvCxnSpPr>
        <p:spPr>
          <a:xfrm flipV="1">
            <a:off x="538154" y="2362200"/>
            <a:ext cx="7848600" cy="9245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833702" y="202154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bus (1-N wires)</a:t>
            </a: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2264950" y="4387288"/>
            <a:ext cx="292709" cy="4088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3553213" y="2367357"/>
            <a:ext cx="0" cy="1997935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H="1" flipV="1">
            <a:off x="3553213" y="4371530"/>
            <a:ext cx="292709" cy="4088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H="1">
            <a:off x="6652017" y="2369401"/>
            <a:ext cx="0" cy="1997935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H="1" flipV="1">
            <a:off x="6652017" y="4373574"/>
            <a:ext cx="292709" cy="4088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87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9724" y="190500"/>
            <a:ext cx="28722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Transmission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21103"/>
            <a:ext cx="6629400" cy="159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665" y="3505200"/>
            <a:ext cx="6606469" cy="152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59724" y="1828800"/>
            <a:ext cx="1645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single-ended transmission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1189" y="3888223"/>
            <a:ext cx="1645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</a:t>
            </a:r>
            <a:r>
              <a:rPr lang="en-US" sz="2000" dirty="0" smtClean="0"/>
              <a:t>ifferential transmission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799" y="5562600"/>
            <a:ext cx="5599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Differential provides better noise immunity at cost of extra wire and complexity in driver/receiver.</a:t>
            </a:r>
          </a:p>
        </p:txBody>
      </p:sp>
    </p:spTree>
    <p:extLst>
      <p:ext uri="{BB962C8B-B14F-4D97-AF65-F5344CB8AC3E}">
        <p14:creationId xmlns:p14="http://schemas.microsoft.com/office/powerpoint/2010/main" val="9573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9724" y="190500"/>
            <a:ext cx="5047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Transmission directions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9724" y="1828800"/>
            <a:ext cx="1645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simplex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9724" y="3200400"/>
            <a:ext cx="1645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</a:t>
            </a:r>
            <a:r>
              <a:rPr lang="en-US" sz="2000" dirty="0" smtClean="0"/>
              <a:t>alf duplex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" y="60198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Varying complexity in driver/receiver (hardware and software).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9724" y="4800600"/>
            <a:ext cx="1645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full duplex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022959" y="1828800"/>
            <a:ext cx="5764802" cy="400110"/>
            <a:chOff x="2325219" y="1828800"/>
            <a:chExt cx="5764802" cy="400110"/>
          </a:xfrm>
        </p:grpSpPr>
        <p:cxnSp>
          <p:nvCxnSpPr>
            <p:cNvPr id="9" name="Straight Arrow Connector 8"/>
            <p:cNvCxnSpPr>
              <a:stCxn id="10" idx="3"/>
              <a:endCxn id="11" idx="1"/>
            </p:cNvCxnSpPr>
            <p:nvPr/>
          </p:nvCxnSpPr>
          <p:spPr>
            <a:xfrm>
              <a:off x="3554230" y="2028855"/>
              <a:ext cx="330678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325219" y="1828800"/>
              <a:ext cx="1229011" cy="40011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driver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61010" y="1828800"/>
              <a:ext cx="1229011" cy="40011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receiver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022959" y="3209985"/>
            <a:ext cx="5997091" cy="409635"/>
            <a:chOff x="2022959" y="3209985"/>
            <a:chExt cx="5997091" cy="409635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3900790" y="3400455"/>
              <a:ext cx="2271410" cy="958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022959" y="3209985"/>
              <a:ext cx="1877831" cy="40011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d</a:t>
              </a:r>
              <a:r>
                <a:rPr lang="en-US" sz="2000" dirty="0" smtClean="0"/>
                <a:t>river/receiver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94260" y="3219510"/>
              <a:ext cx="1825790" cy="40011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d</a:t>
              </a:r>
              <a:r>
                <a:rPr lang="en-US" sz="2000" dirty="0" smtClean="0"/>
                <a:t>river/receiver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022959" y="4591050"/>
            <a:ext cx="5764802" cy="971730"/>
            <a:chOff x="2123458" y="4591050"/>
            <a:chExt cx="5764802" cy="971730"/>
          </a:xfrm>
        </p:grpSpPr>
        <p:cxnSp>
          <p:nvCxnSpPr>
            <p:cNvPr id="19" name="Straight Arrow Connector 18"/>
            <p:cNvCxnSpPr>
              <a:stCxn id="20" idx="3"/>
              <a:endCxn id="21" idx="1"/>
            </p:cNvCxnSpPr>
            <p:nvPr/>
          </p:nvCxnSpPr>
          <p:spPr>
            <a:xfrm>
              <a:off x="3352469" y="4791105"/>
              <a:ext cx="330678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123458" y="4591050"/>
              <a:ext cx="1229011" cy="40011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driver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59249" y="4591050"/>
              <a:ext cx="1229011" cy="40011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receiver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3352469" y="5362725"/>
              <a:ext cx="330678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123458" y="5162670"/>
              <a:ext cx="1229011" cy="40011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receiver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59249" y="5162670"/>
              <a:ext cx="1229011" cy="40011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driver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267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9724" y="190500"/>
            <a:ext cx="2138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Collisions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41184" y="1878390"/>
            <a:ext cx="0" cy="142419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90554" y="146903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ommon ground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5866" y="3154374"/>
            <a:ext cx="914400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80266" y="33067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80266" y="34591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80266" y="36115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980266" y="37639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80616" y="39163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980616" y="40687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980616" y="42211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987138" y="4380943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21886" y="33067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21886" y="34591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21886" y="36115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21886" y="37639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22236" y="39163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22236" y="40687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22236" y="42211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22236" y="437357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960467" y="3140655"/>
            <a:ext cx="914400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7874867" y="3293055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7874867" y="3445455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874867" y="3597855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7874867" y="3750255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7875217" y="3902655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875217" y="4055055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7875217" y="4207455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7875217" y="4359855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716487" y="3293055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716487" y="3445455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716487" y="3597855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716487" y="3750255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716837" y="3902655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716837" y="4055055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6716837" y="4207455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6716837" y="4359855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6740329" y="1864671"/>
            <a:ext cx="0" cy="1428384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538154" y="1869145"/>
            <a:ext cx="7848600" cy="9245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2569091" y="2393441"/>
            <a:ext cx="0" cy="1997935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093485" y="3614724"/>
            <a:ext cx="886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hip A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992625" y="3597855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hip B 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851438" y="4269176"/>
            <a:ext cx="121990" cy="200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966890" y="4263845"/>
            <a:ext cx="121990" cy="200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538154" y="2362200"/>
            <a:ext cx="7848600" cy="9245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833702" y="202154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bus (1-N wires)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2264950" y="4387288"/>
            <a:ext cx="292709" cy="4088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6386521" y="2357832"/>
            <a:ext cx="0" cy="1997935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 flipV="1">
            <a:off x="6386521" y="4362005"/>
            <a:ext cx="292709" cy="4088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3214267" y="323474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3214267" y="3234744"/>
            <a:ext cx="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3458247" y="3234744"/>
            <a:ext cx="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3942888" y="3234744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3942888" y="3234744"/>
            <a:ext cx="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4186868" y="3234744"/>
            <a:ext cx="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3456488" y="3466839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3700468" y="3466839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189100" y="3466839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1  0  0  1 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649290" y="3278155"/>
            <a:ext cx="518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 V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557338" y="3063234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+3 V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5306431" y="3216861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5306431" y="3216861"/>
            <a:ext cx="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5792632" y="3216861"/>
            <a:ext cx="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036612" y="3428683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5550411" y="3216161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5792632" y="3432178"/>
            <a:ext cx="2439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5277289" y="3431706"/>
            <a:ext cx="1050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1  1  0  0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732124" y="3245406"/>
            <a:ext cx="518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 V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625603" y="3034689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+3 V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065635" y="5029200"/>
            <a:ext cx="48379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Arbitration strategies include:</a:t>
            </a:r>
          </a:p>
          <a:p>
            <a:pPr marL="457200" indent="-457200">
              <a:buFontTx/>
              <a:buAutoNum type="alphaLcParenBoth"/>
            </a:pPr>
            <a:r>
              <a:rPr lang="en-US" sz="2000" dirty="0"/>
              <a:t>Voltage monitoring with random wait</a:t>
            </a:r>
          </a:p>
          <a:p>
            <a:pPr marL="457200" indent="-457200">
              <a:buFontTx/>
              <a:buAutoNum type="alphaLcParenBoth"/>
            </a:pPr>
            <a:r>
              <a:rPr lang="en-US" sz="2000" dirty="0"/>
              <a:t>Priority schemes</a:t>
            </a:r>
          </a:p>
          <a:p>
            <a:pPr marL="457200" indent="-457200">
              <a:buAutoNum type="alphaLcParenBoth"/>
            </a:pPr>
            <a:r>
              <a:rPr lang="en-US" sz="2000" dirty="0" smtClean="0"/>
              <a:t>Time slicing (e.g. round robin)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395464" y="2002506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</a:t>
            </a:r>
            <a:r>
              <a:rPr lang="en-US" sz="2000" dirty="0" smtClean="0"/>
              <a:t>oltage collision!</a:t>
            </a:r>
            <a:endParaRPr lang="en-US" sz="2000" dirty="0" smtClean="0"/>
          </a:p>
        </p:txBody>
      </p:sp>
      <p:sp>
        <p:nvSpPr>
          <p:cNvPr id="75" name="TextBox 74"/>
          <p:cNvSpPr txBox="1"/>
          <p:nvPr/>
        </p:nvSpPr>
        <p:spPr>
          <a:xfrm>
            <a:off x="2138681" y="4391376"/>
            <a:ext cx="1064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driving</a:t>
            </a:r>
            <a:endParaRPr lang="en-US" sz="2000" dirty="0" smtClean="0"/>
          </a:p>
        </p:txBody>
      </p:sp>
      <p:sp>
        <p:nvSpPr>
          <p:cNvPr id="76" name="TextBox 75"/>
          <p:cNvSpPr txBox="1"/>
          <p:nvPr/>
        </p:nvSpPr>
        <p:spPr>
          <a:xfrm>
            <a:off x="5868249" y="4325919"/>
            <a:ext cx="1064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driving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5136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9724" y="190500"/>
            <a:ext cx="1295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Clock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2247" y="1474857"/>
            <a:ext cx="1645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</a:t>
            </a:r>
            <a:r>
              <a:rPr lang="en-US" sz="2000" dirty="0" smtClean="0"/>
              <a:t>edicated </a:t>
            </a:r>
            <a:r>
              <a:rPr lang="en-US" sz="2000" dirty="0" smtClean="0"/>
              <a:t>clock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247" y="3251031"/>
            <a:ext cx="1381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lock </a:t>
            </a:r>
            <a:r>
              <a:rPr lang="en-US" sz="2000" dirty="0" smtClean="0"/>
              <a:t>embedded in data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802" y="1327152"/>
            <a:ext cx="7333537" cy="347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07497" y="5715000"/>
            <a:ext cx="7222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clock signal embedded, clock rate must be detected and synced at receiver (e.g. serial port).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247" y="2327136"/>
            <a:ext cx="1486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eparate data line</a:t>
            </a:r>
            <a:endParaRPr lang="en-US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267200" y="4654717"/>
            <a:ext cx="330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</a:t>
            </a:r>
            <a:r>
              <a:rPr lang="en-US" sz="2000" dirty="0" smtClean="0"/>
              <a:t>ata = clock XOR </a:t>
            </a:r>
            <a:r>
              <a:rPr lang="en-US" sz="2000" dirty="0" err="1" smtClean="0"/>
              <a:t>manchester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5279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464" y="1486569"/>
            <a:ext cx="1990536" cy="140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9724" y="190500"/>
            <a:ext cx="4814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External power supply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3897" y="1486569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</a:t>
            </a:r>
            <a:r>
              <a:rPr lang="en-US" sz="2000" dirty="0" smtClean="0"/>
              <a:t>edicated power line</a:t>
            </a:r>
          </a:p>
        </p:txBody>
      </p:sp>
      <p:cxnSp>
        <p:nvCxnSpPr>
          <p:cNvPr id="10" name="Straight Arrow Connector 9"/>
          <p:cNvCxnSpPr>
            <a:stCxn id="14" idx="3"/>
            <a:endCxn id="15" idx="1"/>
          </p:cNvCxnSpPr>
          <p:nvPr/>
        </p:nvCxnSpPr>
        <p:spPr>
          <a:xfrm>
            <a:off x="3203208" y="1860231"/>
            <a:ext cx="33067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74197" y="1660176"/>
            <a:ext cx="1229011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driver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09988" y="1660176"/>
            <a:ext cx="1229011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receiver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69597" y="1891662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+5 V     powers receiver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0" b="28798"/>
          <a:stretch/>
        </p:blipFill>
        <p:spPr bwMode="auto">
          <a:xfrm>
            <a:off x="957621" y="3124200"/>
            <a:ext cx="760129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2700"/>
            <a:ext cx="1295400" cy="124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02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737</Words>
  <Application>Microsoft Office PowerPoint</Application>
  <PresentationFormat>On-screen Show (4:3)</PresentationFormat>
  <Paragraphs>235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ahoover</dc:creator>
  <cp:lastModifiedBy>Adam Hoover</cp:lastModifiedBy>
  <cp:revision>66</cp:revision>
  <dcterms:created xsi:type="dcterms:W3CDTF">2013-02-14T19:20:12Z</dcterms:created>
  <dcterms:modified xsi:type="dcterms:W3CDTF">2017-02-21T19:05:57Z</dcterms:modified>
</cp:coreProperties>
</file>