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5" r:id="rId9"/>
    <p:sldId id="266" r:id="rId10"/>
    <p:sldId id="268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822B-34C3-4051-91FF-8FB284E6A7C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8432" y="2209800"/>
            <a:ext cx="38891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The JPEG codec:</a:t>
            </a:r>
          </a:p>
          <a:p>
            <a:pPr algn="ctr"/>
            <a:r>
              <a:rPr lang="en-US" sz="4400" dirty="0" smtClean="0"/>
              <a:t>How it works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7096" y="46482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Adam Hoover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5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0316" y="398106"/>
            <a:ext cx="73477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Quantization table (“Q” factor)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5759672"/>
            <a:ext cx="520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table is decreasing from left to right in this example</a:t>
            </a:r>
            <a:endParaRPr lang="en-US" dirty="0"/>
          </a:p>
        </p:txBody>
      </p:sp>
      <p:pic>
        <p:nvPicPr>
          <p:cNvPr id="6146" name="Picture 2" descr="http://upload.wikimedia.org/wikipedia/commons/e/e9/Felis_silvestris_silvestris_small_gradual_decrease_of_qua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99" y="1447800"/>
            <a:ext cx="3581400" cy="41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7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138" y="398106"/>
            <a:ext cx="32761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RLE, Huffman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396" y="4419600"/>
            <a:ext cx="80992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RLE (a variety of it) encodes long sequence of zeros</a:t>
            </a:r>
          </a:p>
          <a:p>
            <a:r>
              <a:rPr lang="en-US" dirty="0" smtClean="0"/>
              <a:t>Huffman (again, a variety) encodes non-uniformity of symbols</a:t>
            </a:r>
          </a:p>
          <a:p>
            <a:endParaRPr lang="en-US" dirty="0" smtClean="0"/>
          </a:p>
          <a:p>
            <a:r>
              <a:rPr lang="en-US" dirty="0" smtClean="0"/>
              <a:t>Differential encoding of DC coefficients (1</a:t>
            </a:r>
            <a:r>
              <a:rPr lang="en-US" baseline="30000" dirty="0" smtClean="0"/>
              <a:t>st</a:t>
            </a:r>
            <a:r>
              <a:rPr lang="en-US" dirty="0" smtClean="0"/>
              <a:t> terms) separately encoded block to block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59757" y="2235797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upload.wikimedia.org/math/f/2/6/f26447bde52f84f3fea4eadfe2268e5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1" t="1" b="166"/>
          <a:stretch/>
        </p:blipFill>
        <p:spPr bwMode="auto">
          <a:xfrm>
            <a:off x="879631" y="1560606"/>
            <a:ext cx="3296056" cy="182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upload.wikimedia.org/wikipedia/commons/thumb/4/43/JPEG_ZigZag.svg/220px-JPEG_ZigZa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0037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4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611868"/>
            <a:ext cx="49636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Highly specialized codec, intended for photographs</a:t>
            </a:r>
          </a:p>
          <a:p>
            <a:endParaRPr lang="en-US" dirty="0" smtClean="0"/>
          </a:p>
          <a:p>
            <a:r>
              <a:rPr lang="en-US" dirty="0" smtClean="0"/>
              <a:t>ISO standard, freely available source code (library)</a:t>
            </a:r>
          </a:p>
          <a:p>
            <a:endParaRPr lang="en-US" dirty="0" smtClean="0"/>
          </a:p>
          <a:p>
            <a:r>
              <a:rPr lang="en-US" dirty="0" smtClean="0"/>
              <a:t>JPEG2000 uses wavelets instead of DCT</a:t>
            </a:r>
          </a:p>
          <a:p>
            <a:endParaRPr lang="en-US" dirty="0" smtClean="0"/>
          </a:p>
          <a:p>
            <a:r>
              <a:rPr lang="en-US" dirty="0" smtClean="0"/>
              <a:t>MPEG uses many of the same ideas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3750" y="381000"/>
            <a:ext cx="25859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54832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611868"/>
            <a:ext cx="48794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JPEG = Joint Photographic Experts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1980’s explosion of digital photography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Researchers (compression, image processing)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Camera makers (Kodak, etc.)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Data carriers (Bell, AT&amp;T, etc.)</a:t>
            </a:r>
          </a:p>
          <a:p>
            <a:endParaRPr lang="en-US" dirty="0"/>
          </a:p>
          <a:p>
            <a:r>
              <a:rPr lang="en-US" dirty="0" smtClean="0"/>
              <a:t>File format is JFIF (JPEG File Interchange Format)</a:t>
            </a:r>
          </a:p>
          <a:p>
            <a:endParaRPr lang="en-US" dirty="0"/>
          </a:p>
          <a:p>
            <a:r>
              <a:rPr lang="en-US" dirty="0" err="1" smtClean="0"/>
              <a:t>Lossy</a:t>
            </a:r>
            <a:r>
              <a:rPr lang="en-US" dirty="0" smtClean="0"/>
              <a:t> codec only intended for photographs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2899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6707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611868"/>
            <a:ext cx="61221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RGB -&gt; YUV</a:t>
            </a:r>
          </a:p>
          <a:p>
            <a:endParaRPr lang="en-US" dirty="0"/>
          </a:p>
          <a:p>
            <a:r>
              <a:rPr lang="en-US" dirty="0" smtClean="0"/>
              <a:t>Y = 0.299R + 0.587G + 0.114B</a:t>
            </a:r>
          </a:p>
          <a:p>
            <a:r>
              <a:rPr lang="en-US" dirty="0" smtClean="0"/>
              <a:t>U = -0.1687R – 0.3313G + 0.5B + 128</a:t>
            </a:r>
          </a:p>
          <a:p>
            <a:r>
              <a:rPr lang="en-US" dirty="0" smtClean="0"/>
              <a:t>V = 0.5R – 0.4187G – 0.0813B + 128</a:t>
            </a:r>
          </a:p>
          <a:p>
            <a:endParaRPr lang="en-US" dirty="0"/>
          </a:p>
          <a:p>
            <a:r>
              <a:rPr lang="en-US" dirty="0" smtClean="0"/>
              <a:t>Y is luminance</a:t>
            </a:r>
          </a:p>
          <a:p>
            <a:r>
              <a:rPr lang="en-US" dirty="0" smtClean="0"/>
              <a:t>U,V are blue chrominance, red chrominance</a:t>
            </a:r>
          </a:p>
          <a:p>
            <a:endParaRPr lang="en-US" dirty="0"/>
          </a:p>
          <a:p>
            <a:r>
              <a:rPr lang="en-US" dirty="0" smtClean="0"/>
              <a:t>Human vision is more sensitive to luminance than chrominance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909" y="381000"/>
            <a:ext cx="2845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Color space</a:t>
            </a:r>
          </a:p>
        </p:txBody>
      </p:sp>
    </p:spTree>
    <p:extLst>
      <p:ext uri="{BB962C8B-B14F-4D97-AF65-F5344CB8AC3E}">
        <p14:creationId xmlns:p14="http://schemas.microsoft.com/office/powerpoint/2010/main" val="64453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611868"/>
            <a:ext cx="38861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are divided into 8x8 pixel blocks</a:t>
            </a:r>
          </a:p>
          <a:p>
            <a:r>
              <a:rPr lang="en-US" dirty="0" smtClean="0"/>
              <a:t>Each block is treated independently</a:t>
            </a:r>
          </a:p>
          <a:p>
            <a:endParaRPr lang="en-US" dirty="0"/>
          </a:p>
          <a:p>
            <a:r>
              <a:rPr lang="en-US" dirty="0" smtClean="0"/>
              <a:t>Every Y is retained</a:t>
            </a:r>
          </a:p>
          <a:p>
            <a:r>
              <a:rPr lang="en-US" dirty="0" smtClean="0"/>
              <a:t>U,V are averaged over 2x2 blocks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270" y="381000"/>
            <a:ext cx="25129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Data units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8124"/>
              </p:ext>
            </p:extLst>
          </p:nvPr>
        </p:nvGraphicFramePr>
        <p:xfrm>
          <a:off x="5410200" y="1630156"/>
          <a:ext cx="31614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175"/>
                <a:gridCol w="395175"/>
                <a:gridCol w="395175"/>
                <a:gridCol w="395175"/>
                <a:gridCol w="395175"/>
                <a:gridCol w="395175"/>
                <a:gridCol w="395175"/>
                <a:gridCol w="395175"/>
              </a:tblGrid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56999"/>
              </p:ext>
            </p:extLst>
          </p:nvPr>
        </p:nvGraphicFramePr>
        <p:xfrm>
          <a:off x="2286000" y="3733800"/>
          <a:ext cx="990600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"/>
                <a:gridCol w="4953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600" y="4140446"/>
            <a:ext cx="5025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U,V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5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98106"/>
            <a:ext cx="7432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Discrete cosine transform (DCT)</a:t>
            </a:r>
          </a:p>
        </p:txBody>
      </p:sp>
      <p:pic>
        <p:nvPicPr>
          <p:cNvPr id="1026" name="Picture 2" descr="http://upload.wikimedia.org/wikipedia/commons/2/23/Dctjpe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55355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59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4891" y="398106"/>
            <a:ext cx="42786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Zero-mean center</a:t>
            </a:r>
          </a:p>
        </p:txBody>
      </p:sp>
      <p:pic>
        <p:nvPicPr>
          <p:cNvPr id="2050" name="Picture 2" descr="http://upload.wikimedia.org/math/8/f/a/8faa09381fedbff2f77ad8cff3ed4a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6" y="2295526"/>
            <a:ext cx="32956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math/4/2/a/42a33df8ed3af5204dce1035e5a19d7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/>
          <a:stretch/>
        </p:blipFill>
        <p:spPr bwMode="auto">
          <a:xfrm>
            <a:off x="4334194" y="1905000"/>
            <a:ext cx="4505006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842716" y="3014663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4648200"/>
            <a:ext cx="6115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 is subtracted from all pixels to zero-mean center the values</a:t>
            </a:r>
          </a:p>
          <a:p>
            <a:endParaRPr lang="en-US" dirty="0" smtClean="0"/>
          </a:p>
          <a:p>
            <a:r>
              <a:rPr lang="en-US" dirty="0" smtClean="0"/>
              <a:t>This is in preparation for the DCT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6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9200" y="1676400"/>
                <a:ext cx="7378495" cy="3092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𝐹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den>
                                  </m:f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w</a:t>
                </a:r>
                <a:r>
                  <a:rPr lang="en-US" dirty="0" smtClean="0"/>
                  <a:t>here</a:t>
                </a:r>
              </a:p>
              <a:p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	for </a:t>
                </a:r>
                <a:r>
                  <a:rPr lang="en-US" dirty="0" err="1" smtClean="0"/>
                  <a:t>u,v</a:t>
                </a:r>
                <a:r>
                  <a:rPr lang="en-US" dirty="0" smtClean="0"/>
                  <a:t>=0;</a:t>
                </a:r>
              </a:p>
              <a:p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C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)=1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/>
                  <a:t>otherwise</a:t>
                </a: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676400"/>
                <a:ext cx="7378495" cy="3092129"/>
              </a:xfrm>
              <a:prstGeom prst="rect">
                <a:avLst/>
              </a:prstGeom>
              <a:blipFill rotWithShape="1">
                <a:blip r:embed="rId2"/>
                <a:stretch>
                  <a:fillRect l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398106"/>
            <a:ext cx="7753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DCT and inverse DCT calculations</a:t>
            </a:r>
          </a:p>
        </p:txBody>
      </p:sp>
    </p:spTree>
    <p:extLst>
      <p:ext uri="{BB962C8B-B14F-4D97-AF65-F5344CB8AC3E}">
        <p14:creationId xmlns:p14="http://schemas.microsoft.com/office/powerpoint/2010/main" val="159684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3829" y="398106"/>
            <a:ext cx="4580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Forward DCT result</a:t>
            </a:r>
          </a:p>
        </p:txBody>
      </p:sp>
      <p:pic>
        <p:nvPicPr>
          <p:cNvPr id="2052" name="Picture 4" descr="http://upload.wikimedia.org/math/4/2/a/42a33df8ed3af5204dce1035e5a19d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/>
          <a:stretch/>
        </p:blipFill>
        <p:spPr bwMode="auto">
          <a:xfrm>
            <a:off x="381000" y="1905000"/>
            <a:ext cx="4505006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5093183" y="2862587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2882561"/>
            <a:ext cx="186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(DCT calculations)</a:t>
            </a:r>
            <a:endParaRPr lang="en-US" dirty="0"/>
          </a:p>
        </p:txBody>
      </p:sp>
      <p:pic>
        <p:nvPicPr>
          <p:cNvPr id="3074" name="Picture 2" descr="http://upload.wikimedia.org/math/3/a/3/3a385c20012cd0cf7588e04c319167b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3" r="-124"/>
          <a:stretch/>
        </p:blipFill>
        <p:spPr bwMode="auto">
          <a:xfrm>
            <a:off x="2343150" y="4000202"/>
            <a:ext cx="6371082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7848600" y="2894106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3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math/3/a/3/3a385c20012cd0cf7588e04c319167b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3" r="-124"/>
          <a:stretch/>
        </p:blipFill>
        <p:spPr bwMode="auto">
          <a:xfrm>
            <a:off x="929259" y="1505903"/>
            <a:ext cx="6371082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0316" y="398106"/>
            <a:ext cx="73477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Quantization table (“Q” factor)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359758" y="4747289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7277" y="6136886"/>
            <a:ext cx="6869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 value divided by its Q table value; this is the real loss in the codec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7482459" y="2615566"/>
            <a:ext cx="424484" cy="4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upload.wikimedia.org/math/3/4/7/347d17fa187988d2a016947b931e8b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math/f/2/6/f26447bde52f84f3fea4eadfe2268e56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1" t="1" b="166"/>
          <a:stretch/>
        </p:blipFill>
        <p:spPr bwMode="auto">
          <a:xfrm>
            <a:off x="5133772" y="4041648"/>
            <a:ext cx="3296056" cy="182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80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404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ahoover</dc:creator>
  <cp:lastModifiedBy>ahoover</cp:lastModifiedBy>
  <cp:revision>7</cp:revision>
  <dcterms:created xsi:type="dcterms:W3CDTF">2013-02-14T19:20:12Z</dcterms:created>
  <dcterms:modified xsi:type="dcterms:W3CDTF">2013-02-14T20:19:56Z</dcterms:modified>
</cp:coreProperties>
</file>