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07" r:id="rId4"/>
    <p:sldId id="329" r:id="rId5"/>
    <p:sldId id="330" r:id="rId6"/>
    <p:sldId id="331" r:id="rId7"/>
    <p:sldId id="332" r:id="rId8"/>
    <p:sldId id="336" r:id="rId9"/>
    <p:sldId id="333" r:id="rId10"/>
    <p:sldId id="334" r:id="rId11"/>
    <p:sldId id="335" r:id="rId12"/>
    <p:sldId id="337" r:id="rId13"/>
    <p:sldId id="338" r:id="rId14"/>
    <p:sldId id="339" r:id="rId15"/>
    <p:sldId id="340" r:id="rId16"/>
    <p:sldId id="341" r:id="rId17"/>
    <p:sldId id="343" r:id="rId18"/>
    <p:sldId id="344" r:id="rId19"/>
    <p:sldId id="345" r:id="rId20"/>
    <p:sldId id="346" r:id="rId21"/>
    <p:sldId id="347" r:id="rId22"/>
    <p:sldId id="34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84" d="100"/>
          <a:sy n="84" d="100"/>
        </p:scale>
        <p:origin x="-139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4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5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7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822B-34C3-4051-91FF-8FB284E6A7C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6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6910" y="5102377"/>
            <a:ext cx="3663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Real-time scheduling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6052066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Adam Hoover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44" b="24317"/>
          <a:stretch/>
        </p:blipFill>
        <p:spPr bwMode="auto">
          <a:xfrm>
            <a:off x="583506" y="1620570"/>
            <a:ext cx="7620000" cy="239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3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4168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Eat naked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07862"/>
              </p:ext>
            </p:extLst>
          </p:nvPr>
        </p:nvGraphicFramePr>
        <p:xfrm>
          <a:off x="1066800" y="1447800"/>
          <a:ext cx="651887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43744"/>
                <a:gridCol w="2104180"/>
                <a:gridCol w="2304148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(T)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dressing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524000" y="6086947"/>
            <a:ext cx="5579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Ordering priorities by shortest to longest period is optimal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19092" y="18288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min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15652" y="2190573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min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62650" y="1796534"/>
            <a:ext cx="100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 hours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79669" y="2171902"/>
            <a:ext cx="88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hours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t="11836" r="6386" b="11044"/>
          <a:stretch/>
        </p:blipFill>
        <p:spPr bwMode="auto">
          <a:xfrm>
            <a:off x="2978678" y="2739428"/>
            <a:ext cx="2553077" cy="323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7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438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Deadlines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71600" y="6086947"/>
            <a:ext cx="605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real-time O/S (scheduling algorithm) deals with hard deadlines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1042" y="1233771"/>
            <a:ext cx="5324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oft deadline = task completion in reasonable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hard deadline = task completion in guaranteed time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95" y="2432593"/>
            <a:ext cx="3875632" cy="251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414" y="2432593"/>
            <a:ext cx="3099660" cy="243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713368" y="4909118"/>
            <a:ext cx="224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programs responsive?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2382" y="4909118"/>
            <a:ext cx="306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motor and laser synchronized?</a:t>
            </a:r>
          </a:p>
        </p:txBody>
      </p:sp>
      <p:sp>
        <p:nvSpPr>
          <p:cNvPr id="2" name="Rectangle 1"/>
          <p:cNvSpPr/>
          <p:nvPr/>
        </p:nvSpPr>
        <p:spPr>
          <a:xfrm>
            <a:off x="2362200" y="2432593"/>
            <a:ext cx="2095508" cy="234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73439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Rate monotonic analysis (RMA)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37251" y="5485674"/>
            <a:ext cx="1346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relax</a:t>
            </a:r>
          </a:p>
          <a:p>
            <a:r>
              <a:rPr lang="en-US" dirty="0" smtClean="0"/>
              <a:t>these later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1250324"/>
            <a:ext cx="7184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RMA = techniques to analyze if tasks will meet hard deadlines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RMA results inform system design, tweaks, until performance goals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EDF (earliest deadline first) = scheduling algorithm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4891785"/>
            <a:ext cx="55780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RMA assumptions: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reemptive scheduler.  Tasks can swap mid-execution.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Periodic, non-interacting tasks.  No shared resources.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Deadlines = periods.  Tasks have until end of period.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Shorter period gets higher priority.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6533187" y="5564426"/>
            <a:ext cx="342571" cy="463962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95195"/>
            <a:ext cx="2478293" cy="247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6"/>
          <a:stretch/>
        </p:blipFill>
        <p:spPr bwMode="auto">
          <a:xfrm>
            <a:off x="4968465" y="2472103"/>
            <a:ext cx="3048000" cy="21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4114800" y="3534341"/>
            <a:ext cx="742996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5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122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3048000"/>
            <a:ext cx="435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priorities?  Is this schedulable?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81743"/>
              </p:ext>
            </p:extLst>
          </p:nvPr>
        </p:nvGraphicFramePr>
        <p:xfrm>
          <a:off x="1447800" y="1447800"/>
          <a:ext cx="61378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92"/>
                <a:gridCol w="1219200"/>
                <a:gridCol w="1981200"/>
                <a:gridCol w="216948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(T)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79762" y="5791200"/>
            <a:ext cx="293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design is not schedulable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712" y="182880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1160" y="219813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2021" y="2563341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4543" y="446253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95373" y="446253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53051" y="4310132"/>
            <a:ext cx="790994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251" y="412546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28153" y="446253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61763" y="446253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20966" y="446253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24208" y="446253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25038" y="446253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57818" y="446253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91428" y="446253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50631" y="446253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9676" y="396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34202" y="396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478202" y="396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4354" y="4464620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65184" y="4464620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97964" y="4464620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31574" y="4464620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90777" y="4464620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94019" y="4464620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844276" y="4464620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27629" y="4464620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61239" y="4464620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169869" y="4464620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799788" y="396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endParaRPr lang="en-US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8485605" y="4462532"/>
            <a:ext cx="308098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22222" y="3969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84667" y="3969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69603" y="3969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8648" y="3969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78564" y="513256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 missed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8490521" y="4833952"/>
            <a:ext cx="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878955" y="446253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204548" y="446253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20284" y="4460444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262689" y="3969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3619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  <p:bldP spid="9" grpId="0"/>
      <p:bldP spid="10" grpId="0"/>
      <p:bldP spid="11" grpId="0" animBg="1"/>
      <p:bldP spid="12" grpId="0" animBg="1"/>
      <p:bldP spid="14" grpId="0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/>
      <p:bldP spid="42" grpId="0"/>
      <p:bldP spid="43" grpId="0"/>
      <p:bldP spid="44" grpId="0"/>
      <p:bldP spid="49" grpId="0"/>
      <p:bldP spid="52" grpId="0" animBg="1"/>
      <p:bldP spid="53" grpId="0" animBg="1"/>
      <p:bldP spid="54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816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 #2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3048000"/>
            <a:ext cx="435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priorities?  Is this schedulable?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61032"/>
              </p:ext>
            </p:extLst>
          </p:nvPr>
        </p:nvGraphicFramePr>
        <p:xfrm>
          <a:off x="1447800" y="1447800"/>
          <a:ext cx="61378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92"/>
                <a:gridCol w="1219200"/>
                <a:gridCol w="1981200"/>
                <a:gridCol w="216948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(T)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85216" y="5673505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design is schedulable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712" y="182880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1160" y="219813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2021" y="2563341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</a:p>
        </p:txBody>
      </p:sp>
      <p:cxnSp>
        <p:nvCxnSpPr>
          <p:cNvPr id="13" name="Straight Arrow Connector 12"/>
          <p:cNvCxnSpPr>
            <a:stCxn id="25" idx="2"/>
          </p:cNvCxnSpPr>
          <p:nvPr/>
        </p:nvCxnSpPr>
        <p:spPr>
          <a:xfrm flipV="1">
            <a:off x="477233" y="4453391"/>
            <a:ext cx="8354473" cy="138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909" y="3738485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6390" y="40979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2182" y="40979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35414" y="40979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09350" y="409795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12314" y="409795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53014" y="383475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09919" y="409795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12068" y="383475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332956" y="409795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87784" y="409795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52433" y="409795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61209" y="409795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42954" y="4588304"/>
            <a:ext cx="847609" cy="369332"/>
            <a:chOff x="781522" y="5392794"/>
            <a:chExt cx="969389" cy="369332"/>
          </a:xfrm>
        </p:grpSpPr>
        <p:sp>
          <p:nvSpPr>
            <p:cNvPr id="2" name="Rectangle 1"/>
            <p:cNvSpPr/>
            <p:nvPr/>
          </p:nvSpPr>
          <p:spPr>
            <a:xfrm>
              <a:off x="781522" y="5392794"/>
              <a:ext cx="96938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07358" y="539279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386134" y="4590168"/>
            <a:ext cx="847609" cy="369332"/>
            <a:chOff x="781522" y="5392794"/>
            <a:chExt cx="969389" cy="369332"/>
          </a:xfrm>
        </p:grpSpPr>
        <p:sp>
          <p:nvSpPr>
            <p:cNvPr id="59" name="Rectangle 58"/>
            <p:cNvSpPr/>
            <p:nvPr/>
          </p:nvSpPr>
          <p:spPr>
            <a:xfrm>
              <a:off x="781522" y="5392794"/>
              <a:ext cx="96938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07358" y="539279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endParaRPr lang="en-US" dirty="0" smtClean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445836" y="4580473"/>
            <a:ext cx="269393" cy="377163"/>
            <a:chOff x="3331359" y="6033631"/>
            <a:chExt cx="269393" cy="377163"/>
          </a:xfrm>
        </p:grpSpPr>
        <p:sp>
          <p:nvSpPr>
            <p:cNvPr id="62" name="Rectangle 61"/>
            <p:cNvSpPr/>
            <p:nvPr/>
          </p:nvSpPr>
          <p:spPr>
            <a:xfrm>
              <a:off x="3383821" y="6041462"/>
              <a:ext cx="2112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331359" y="6033631"/>
              <a:ext cx="269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231783" y="4588304"/>
            <a:ext cx="415593" cy="369332"/>
            <a:chOff x="4431674" y="5008425"/>
            <a:chExt cx="475304" cy="369332"/>
          </a:xfrm>
        </p:grpSpPr>
        <p:sp>
          <p:nvSpPr>
            <p:cNvPr id="68" name="Rectangle 67"/>
            <p:cNvSpPr/>
            <p:nvPr/>
          </p:nvSpPr>
          <p:spPr>
            <a:xfrm>
              <a:off x="4431674" y="5008425"/>
              <a:ext cx="4753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515277" y="5008425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650689" y="4588304"/>
            <a:ext cx="847609" cy="369332"/>
            <a:chOff x="781522" y="5392794"/>
            <a:chExt cx="969389" cy="369332"/>
          </a:xfrm>
        </p:grpSpPr>
        <p:sp>
          <p:nvSpPr>
            <p:cNvPr id="71" name="Rectangle 70"/>
            <p:cNvSpPr/>
            <p:nvPr/>
          </p:nvSpPr>
          <p:spPr>
            <a:xfrm>
              <a:off x="781522" y="5392794"/>
              <a:ext cx="96938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07358" y="539279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709514" y="4588304"/>
            <a:ext cx="847609" cy="369332"/>
            <a:chOff x="781522" y="5392794"/>
            <a:chExt cx="969389" cy="369332"/>
          </a:xfrm>
        </p:grpSpPr>
        <p:sp>
          <p:nvSpPr>
            <p:cNvPr id="74" name="Rectangle 73"/>
            <p:cNvSpPr/>
            <p:nvPr/>
          </p:nvSpPr>
          <p:spPr>
            <a:xfrm>
              <a:off x="781522" y="5392794"/>
              <a:ext cx="96938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107358" y="539279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endParaRPr lang="en-US" dirty="0" smtClean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512280" y="4578320"/>
            <a:ext cx="269393" cy="379316"/>
            <a:chOff x="4397803" y="6031478"/>
            <a:chExt cx="269393" cy="379316"/>
          </a:xfrm>
        </p:grpSpPr>
        <p:sp>
          <p:nvSpPr>
            <p:cNvPr id="77" name="Rectangle 76"/>
            <p:cNvSpPr/>
            <p:nvPr/>
          </p:nvSpPr>
          <p:spPr>
            <a:xfrm>
              <a:off x="4442645" y="6041462"/>
              <a:ext cx="2112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397803" y="6031478"/>
              <a:ext cx="269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768338" y="4588304"/>
            <a:ext cx="847609" cy="369332"/>
            <a:chOff x="781522" y="5392794"/>
            <a:chExt cx="969389" cy="369332"/>
          </a:xfrm>
        </p:grpSpPr>
        <p:sp>
          <p:nvSpPr>
            <p:cNvPr id="80" name="Rectangle 79"/>
            <p:cNvSpPr/>
            <p:nvPr/>
          </p:nvSpPr>
          <p:spPr>
            <a:xfrm>
              <a:off x="781522" y="5392794"/>
              <a:ext cx="96938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07358" y="539279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15946" y="4590168"/>
            <a:ext cx="1242899" cy="369332"/>
            <a:chOff x="1918989" y="5022832"/>
            <a:chExt cx="1421473" cy="369332"/>
          </a:xfrm>
        </p:grpSpPr>
        <p:sp>
          <p:nvSpPr>
            <p:cNvPr id="86" name="Rectangle 85"/>
            <p:cNvSpPr/>
            <p:nvPr/>
          </p:nvSpPr>
          <p:spPr>
            <a:xfrm>
              <a:off x="1918989" y="5022832"/>
              <a:ext cx="142147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491981" y="502283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855646" y="4590168"/>
            <a:ext cx="847609" cy="369332"/>
            <a:chOff x="781522" y="5392794"/>
            <a:chExt cx="969389" cy="369332"/>
          </a:xfrm>
        </p:grpSpPr>
        <p:sp>
          <p:nvSpPr>
            <p:cNvPr id="89" name="Rectangle 88"/>
            <p:cNvSpPr/>
            <p:nvPr/>
          </p:nvSpPr>
          <p:spPr>
            <a:xfrm>
              <a:off x="781522" y="5392794"/>
              <a:ext cx="96938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107358" y="539279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703254" y="4590168"/>
            <a:ext cx="847609" cy="369332"/>
            <a:chOff x="781522" y="5392794"/>
            <a:chExt cx="969389" cy="369332"/>
          </a:xfrm>
        </p:grpSpPr>
        <p:sp>
          <p:nvSpPr>
            <p:cNvPr id="92" name="Rectangle 91"/>
            <p:cNvSpPr/>
            <p:nvPr/>
          </p:nvSpPr>
          <p:spPr>
            <a:xfrm>
              <a:off x="781522" y="5392794"/>
              <a:ext cx="96938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107358" y="539279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endParaRPr lang="en-US" dirty="0" smtClean="0"/>
            </a:p>
          </p:txBody>
        </p:sp>
      </p:grpSp>
      <p:cxnSp>
        <p:nvCxnSpPr>
          <p:cNvPr id="98" name="Straight Arrow Connector 97"/>
          <p:cNvCxnSpPr/>
          <p:nvPr/>
        </p:nvCxnSpPr>
        <p:spPr>
          <a:xfrm flipV="1">
            <a:off x="6850605" y="4969071"/>
            <a:ext cx="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963222" y="5296331"/>
            <a:ext cx="1784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deadlines met</a:t>
            </a:r>
          </a:p>
        </p:txBody>
      </p:sp>
    </p:spTree>
    <p:extLst>
      <p:ext uri="{BB962C8B-B14F-4D97-AF65-F5344CB8AC3E}">
        <p14:creationId xmlns:p14="http://schemas.microsoft.com/office/powerpoint/2010/main" val="279270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27" grpId="0"/>
      <p:bldP spid="39" grpId="0"/>
      <p:bldP spid="41" grpId="0"/>
      <p:bldP spid="42" grpId="0"/>
      <p:bldP spid="43" grpId="0"/>
      <p:bldP spid="44" grpId="0"/>
      <p:bldP spid="55" grpId="0"/>
      <p:bldP spid="51" grpId="0"/>
      <p:bldP spid="56" grpId="0"/>
      <p:bldP spid="57" grpId="0"/>
      <p:bldP spid="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3231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RMA formula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03551" y="1372302"/>
            <a:ext cx="302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set of tasks is schedulable if: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38187" y="3482856"/>
            <a:ext cx="3424984" cy="912173"/>
            <a:chOff x="2933417" y="3611745"/>
            <a:chExt cx="3424984" cy="9121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423320" y="3611745"/>
                  <a:ext cx="1935081" cy="9121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begChr m:val="⌈"/>
                                <m:endChr m:val="⌉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𝑙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nary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3320" y="3611745"/>
                  <a:ext cx="1935081" cy="91217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TextBox 64"/>
            <p:cNvSpPr txBox="1"/>
            <p:nvPr/>
          </p:nvSpPr>
          <p:spPr>
            <a:xfrm>
              <a:off x="2933417" y="3883165"/>
              <a:ext cx="1425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or some (</a:t>
              </a:r>
              <a:r>
                <a:rPr lang="en-US" dirty="0" err="1" smtClean="0"/>
                <a:t>k,l</a:t>
              </a:r>
              <a:r>
                <a:rPr lang="en-US" dirty="0" smtClean="0"/>
                <a:t>)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72665" y="1931704"/>
            <a:ext cx="980741" cy="374613"/>
            <a:chOff x="1981200" y="3581400"/>
            <a:chExt cx="980741" cy="3746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981200" y="3581400"/>
                  <a:ext cx="3818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∀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1200" y="3581400"/>
                  <a:ext cx="38183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Box 65"/>
            <p:cNvSpPr txBox="1"/>
            <p:nvPr/>
          </p:nvSpPr>
          <p:spPr>
            <a:xfrm>
              <a:off x="2211415" y="3586681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dirty="0" smtClean="0"/>
                <a:t>=1…n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177465" y="242006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k=1…</a:t>
            </a:r>
            <a:r>
              <a:rPr lang="en-US" dirty="0" err="1" smtClean="0"/>
              <a:t>i</a:t>
            </a:r>
            <a:endParaRPr lang="en-US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2514044" y="2846104"/>
            <a:ext cx="1386510" cy="708592"/>
            <a:chOff x="2478143" y="2974063"/>
            <a:chExt cx="1386510" cy="708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3219733" y="2974063"/>
                  <a:ext cx="644920" cy="7085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⌊"/>
                            <m:endChr m:val="⌋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9733" y="2974063"/>
                  <a:ext cx="644920" cy="70859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TextBox 75"/>
            <p:cNvSpPr txBox="1"/>
            <p:nvPr/>
          </p:nvSpPr>
          <p:spPr>
            <a:xfrm>
              <a:off x="2478143" y="3143693"/>
              <a:ext cx="925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let l=1…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549216" y="4800600"/>
            <a:ext cx="41800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#tasks</a:t>
            </a:r>
          </a:p>
          <a:p>
            <a:r>
              <a:rPr lang="en-US" dirty="0" smtClean="0"/>
              <a:t>T = period of task</a:t>
            </a:r>
          </a:p>
          <a:p>
            <a:r>
              <a:rPr lang="en-US" dirty="0" smtClean="0"/>
              <a:t>R = runtime (execution time) of task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subset of tasks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 = possible </a:t>
            </a:r>
            <a:r>
              <a:rPr lang="en-US" dirty="0" err="1" smtClean="0"/>
              <a:t>phasings</a:t>
            </a:r>
            <a:r>
              <a:rPr lang="en-US" dirty="0" smtClean="0"/>
              <a:t> of subset </a:t>
            </a:r>
            <a:r>
              <a:rPr lang="en-US" dirty="0" err="1" smtClean="0"/>
              <a:t>i</a:t>
            </a:r>
            <a:r>
              <a:rPr lang="en-US" dirty="0" smtClean="0"/>
              <a:t> of tasks</a:t>
            </a:r>
          </a:p>
        </p:txBody>
      </p:sp>
    </p:spTree>
    <p:extLst>
      <p:ext uri="{BB962C8B-B14F-4D97-AF65-F5344CB8AC3E}">
        <p14:creationId xmlns:p14="http://schemas.microsoft.com/office/powerpoint/2010/main" val="24852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816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 #2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515302"/>
              </p:ext>
            </p:extLst>
          </p:nvPr>
        </p:nvGraphicFramePr>
        <p:xfrm>
          <a:off x="1124517" y="1447800"/>
          <a:ext cx="2743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90600"/>
                <a:gridCol w="609600"/>
                <a:gridCol w="53340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573398" y="784183"/>
            <a:ext cx="4066363" cy="2464254"/>
            <a:chOff x="304800" y="3367656"/>
            <a:chExt cx="4066363" cy="2464254"/>
          </a:xfrm>
        </p:grpSpPr>
        <p:grpSp>
          <p:nvGrpSpPr>
            <p:cNvPr id="61" name="Group 60"/>
            <p:cNvGrpSpPr/>
            <p:nvPr/>
          </p:nvGrpSpPr>
          <p:grpSpPr>
            <a:xfrm>
              <a:off x="946179" y="4919737"/>
              <a:ext cx="3424984" cy="912173"/>
              <a:chOff x="2933417" y="3611745"/>
              <a:chExt cx="3424984" cy="9121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4423320" y="3611745"/>
                    <a:ext cx="1935081" cy="9121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nary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3320" y="3611745"/>
                    <a:ext cx="1935081" cy="912173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5" name="TextBox 64"/>
              <p:cNvSpPr txBox="1"/>
              <p:nvPr/>
            </p:nvSpPr>
            <p:spPr>
              <a:xfrm>
                <a:off x="2933417" y="3883165"/>
                <a:ext cx="14253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</a:t>
                </a:r>
                <a:r>
                  <a:rPr lang="en-US" dirty="0" smtClean="0"/>
                  <a:t>or some (</a:t>
                </a:r>
                <a:r>
                  <a:rPr lang="en-US" dirty="0" err="1" smtClean="0"/>
                  <a:t>k,l</a:t>
                </a:r>
                <a:r>
                  <a:rPr lang="en-US" dirty="0" smtClean="0"/>
                  <a:t>)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04800" y="3367656"/>
              <a:ext cx="980741" cy="374613"/>
              <a:chOff x="1981200" y="3581400"/>
              <a:chExt cx="980741" cy="37461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981200" y="3581400"/>
                    <a:ext cx="3818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3581400"/>
                    <a:ext cx="381836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TextBox 75"/>
              <p:cNvSpPr txBox="1"/>
              <p:nvPr/>
            </p:nvSpPr>
            <p:spPr>
              <a:xfrm>
                <a:off x="2211415" y="3586681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</a:t>
                </a:r>
                <a:r>
                  <a:rPr lang="en-US" dirty="0" smtClean="0"/>
                  <a:t>=1…n</a:t>
                </a: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609600" y="3856017"/>
              <a:ext cx="1029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let k=1…</a:t>
              </a:r>
              <a:r>
                <a:rPr lang="en-US" dirty="0" err="1" smtClean="0"/>
                <a:t>i</a:t>
              </a:r>
              <a:endParaRPr lang="en-US" dirty="0" smtClean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46179" y="4282056"/>
              <a:ext cx="1386510" cy="708592"/>
              <a:chOff x="2478143" y="2974063"/>
              <a:chExt cx="1386510" cy="70859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3219733" y="2974063"/>
                    <a:ext cx="644920" cy="7085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⌊"/>
                              <m:endChr m:val="⌋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9733" y="2974063"/>
                    <a:ext cx="644920" cy="70859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5" name="TextBox 84"/>
              <p:cNvSpPr txBox="1"/>
              <p:nvPr/>
            </p:nvSpPr>
            <p:spPr>
              <a:xfrm>
                <a:off x="2478143" y="3143693"/>
                <a:ext cx="925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let l=1…</a:t>
                </a:r>
              </a:p>
            </p:txBody>
          </p:sp>
        </p:grpSp>
      </p:grpSp>
      <p:sp>
        <p:nvSpPr>
          <p:cNvPr id="94" name="TextBox 93"/>
          <p:cNvSpPr txBox="1"/>
          <p:nvPr/>
        </p:nvSpPr>
        <p:spPr>
          <a:xfrm>
            <a:off x="1039036" y="3551511"/>
            <a:ext cx="2966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r>
              <a:rPr lang="en-US" dirty="0"/>
              <a:t> </a:t>
            </a:r>
            <a:r>
              <a:rPr lang="en-US" dirty="0" smtClean="0"/>
              <a:t>  let k=1…1</a:t>
            </a:r>
          </a:p>
          <a:p>
            <a:r>
              <a:rPr lang="en-US" dirty="0"/>
              <a:t> </a:t>
            </a:r>
            <a:r>
              <a:rPr lang="en-US" dirty="0" smtClean="0"/>
              <a:t>     let  l=1…floor(100/100)=1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2471952" y="4660093"/>
                <a:ext cx="2357633" cy="708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1∙100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952" y="4660093"/>
                <a:ext cx="2357633" cy="7085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1361725" y="4844758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 = (1,1)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361725" y="5271019"/>
            <a:ext cx="352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&lt;= 100 ?  yes, task A schedulable</a:t>
            </a:r>
          </a:p>
        </p:txBody>
      </p:sp>
    </p:spTree>
    <p:extLst>
      <p:ext uri="{BB962C8B-B14F-4D97-AF65-F5344CB8AC3E}">
        <p14:creationId xmlns:p14="http://schemas.microsoft.com/office/powerpoint/2010/main" val="7934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816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 #2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61942"/>
              </p:ext>
            </p:extLst>
          </p:nvPr>
        </p:nvGraphicFramePr>
        <p:xfrm>
          <a:off x="1124517" y="1447800"/>
          <a:ext cx="2743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90600"/>
                <a:gridCol w="609600"/>
                <a:gridCol w="53340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573398" y="784183"/>
            <a:ext cx="4066363" cy="2464254"/>
            <a:chOff x="304800" y="3367656"/>
            <a:chExt cx="4066363" cy="2464254"/>
          </a:xfrm>
        </p:grpSpPr>
        <p:grpSp>
          <p:nvGrpSpPr>
            <p:cNvPr id="61" name="Group 60"/>
            <p:cNvGrpSpPr/>
            <p:nvPr/>
          </p:nvGrpSpPr>
          <p:grpSpPr>
            <a:xfrm>
              <a:off x="946179" y="4919737"/>
              <a:ext cx="3424984" cy="912173"/>
              <a:chOff x="2933417" y="3611745"/>
              <a:chExt cx="3424984" cy="9121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4423320" y="3611745"/>
                    <a:ext cx="1935081" cy="9121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nary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3320" y="3611745"/>
                    <a:ext cx="1935081" cy="912173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5" name="TextBox 64"/>
              <p:cNvSpPr txBox="1"/>
              <p:nvPr/>
            </p:nvSpPr>
            <p:spPr>
              <a:xfrm>
                <a:off x="2933417" y="3883165"/>
                <a:ext cx="14253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</a:t>
                </a:r>
                <a:r>
                  <a:rPr lang="en-US" dirty="0" smtClean="0"/>
                  <a:t>or some (</a:t>
                </a:r>
                <a:r>
                  <a:rPr lang="en-US" dirty="0" err="1" smtClean="0"/>
                  <a:t>k,l</a:t>
                </a:r>
                <a:r>
                  <a:rPr lang="en-US" dirty="0" smtClean="0"/>
                  <a:t>)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04800" y="3367656"/>
              <a:ext cx="980741" cy="374613"/>
              <a:chOff x="1981200" y="3581400"/>
              <a:chExt cx="980741" cy="37461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981200" y="3581400"/>
                    <a:ext cx="3818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3581400"/>
                    <a:ext cx="381836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TextBox 75"/>
              <p:cNvSpPr txBox="1"/>
              <p:nvPr/>
            </p:nvSpPr>
            <p:spPr>
              <a:xfrm>
                <a:off x="2211415" y="3586681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</a:t>
                </a:r>
                <a:r>
                  <a:rPr lang="en-US" dirty="0" smtClean="0"/>
                  <a:t>=1…n</a:t>
                </a: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609600" y="3856017"/>
              <a:ext cx="1029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let k=1…</a:t>
              </a:r>
              <a:r>
                <a:rPr lang="en-US" dirty="0" err="1" smtClean="0"/>
                <a:t>i</a:t>
              </a:r>
              <a:endParaRPr lang="en-US" dirty="0" smtClean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46179" y="4282056"/>
              <a:ext cx="1386510" cy="708592"/>
              <a:chOff x="2478143" y="2974063"/>
              <a:chExt cx="1386510" cy="70859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3219733" y="2974063"/>
                    <a:ext cx="644920" cy="7085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⌊"/>
                              <m:endChr m:val="⌋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9733" y="2974063"/>
                    <a:ext cx="644920" cy="70859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5" name="TextBox 84"/>
              <p:cNvSpPr txBox="1"/>
              <p:nvPr/>
            </p:nvSpPr>
            <p:spPr>
              <a:xfrm>
                <a:off x="2478143" y="3143693"/>
                <a:ext cx="925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let l=1…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1068588" y="3429000"/>
            <a:ext cx="2908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=2</a:t>
            </a:r>
          </a:p>
          <a:p>
            <a:r>
              <a:rPr lang="en-US" dirty="0"/>
              <a:t> </a:t>
            </a:r>
            <a:r>
              <a:rPr lang="en-US" dirty="0" smtClean="0"/>
              <a:t>  let k=1…2</a:t>
            </a:r>
          </a:p>
          <a:p>
            <a:r>
              <a:rPr lang="en-US" dirty="0"/>
              <a:t> </a:t>
            </a:r>
            <a:r>
              <a:rPr lang="en-US" dirty="0" smtClean="0"/>
              <a:t>     let  l=1…floor(150/100)=1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70098" y="4549081"/>
                <a:ext cx="3778791" cy="708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1∙100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098" y="4549081"/>
                <a:ext cx="3778791" cy="7085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359871" y="4733746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 = (1,1)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59871" y="5284096"/>
            <a:ext cx="4203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+40 &lt;= 100 ?  yes, tasks A,B schedulable</a:t>
            </a:r>
          </a:p>
        </p:txBody>
      </p:sp>
    </p:spTree>
    <p:extLst>
      <p:ext uri="{BB962C8B-B14F-4D97-AF65-F5344CB8AC3E}">
        <p14:creationId xmlns:p14="http://schemas.microsoft.com/office/powerpoint/2010/main" val="41767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816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 #2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360767"/>
              </p:ext>
            </p:extLst>
          </p:nvPr>
        </p:nvGraphicFramePr>
        <p:xfrm>
          <a:off x="1151264" y="1272544"/>
          <a:ext cx="2743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90600"/>
                <a:gridCol w="609600"/>
                <a:gridCol w="53340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573398" y="784183"/>
            <a:ext cx="4066363" cy="2464254"/>
            <a:chOff x="304800" y="3367656"/>
            <a:chExt cx="4066363" cy="2464254"/>
          </a:xfrm>
        </p:grpSpPr>
        <p:grpSp>
          <p:nvGrpSpPr>
            <p:cNvPr id="61" name="Group 60"/>
            <p:cNvGrpSpPr/>
            <p:nvPr/>
          </p:nvGrpSpPr>
          <p:grpSpPr>
            <a:xfrm>
              <a:off x="946179" y="4919737"/>
              <a:ext cx="3424984" cy="912173"/>
              <a:chOff x="2933417" y="3611745"/>
              <a:chExt cx="3424984" cy="9121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4423320" y="3611745"/>
                    <a:ext cx="1935081" cy="9121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nary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3320" y="3611745"/>
                    <a:ext cx="1935081" cy="912173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5" name="TextBox 64"/>
              <p:cNvSpPr txBox="1"/>
              <p:nvPr/>
            </p:nvSpPr>
            <p:spPr>
              <a:xfrm>
                <a:off x="2933417" y="3883165"/>
                <a:ext cx="14253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</a:t>
                </a:r>
                <a:r>
                  <a:rPr lang="en-US" dirty="0" smtClean="0"/>
                  <a:t>or some (</a:t>
                </a:r>
                <a:r>
                  <a:rPr lang="en-US" dirty="0" err="1" smtClean="0"/>
                  <a:t>k,l</a:t>
                </a:r>
                <a:r>
                  <a:rPr lang="en-US" dirty="0" smtClean="0"/>
                  <a:t>)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04800" y="3367656"/>
              <a:ext cx="980741" cy="374613"/>
              <a:chOff x="1981200" y="3581400"/>
              <a:chExt cx="980741" cy="37461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981200" y="3581400"/>
                    <a:ext cx="3818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3581400"/>
                    <a:ext cx="381836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TextBox 75"/>
              <p:cNvSpPr txBox="1"/>
              <p:nvPr/>
            </p:nvSpPr>
            <p:spPr>
              <a:xfrm>
                <a:off x="2211415" y="3586681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</a:t>
                </a:r>
                <a:r>
                  <a:rPr lang="en-US" dirty="0" smtClean="0"/>
                  <a:t>=1…n</a:t>
                </a: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609600" y="3856017"/>
              <a:ext cx="1029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let k=1…</a:t>
              </a:r>
              <a:r>
                <a:rPr lang="en-US" dirty="0" err="1" smtClean="0"/>
                <a:t>i</a:t>
              </a:r>
              <a:endParaRPr lang="en-US" dirty="0" smtClean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46179" y="4282056"/>
              <a:ext cx="1386510" cy="708592"/>
              <a:chOff x="2478143" y="2974063"/>
              <a:chExt cx="1386510" cy="70859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3219733" y="2974063"/>
                    <a:ext cx="644920" cy="7085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⌊"/>
                              <m:endChr m:val="⌋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9733" y="2974063"/>
                    <a:ext cx="644920" cy="70859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5" name="TextBox 84"/>
              <p:cNvSpPr txBox="1"/>
              <p:nvPr/>
            </p:nvSpPr>
            <p:spPr>
              <a:xfrm>
                <a:off x="2478143" y="3143693"/>
                <a:ext cx="925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let l=1…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1001274" y="2966310"/>
            <a:ext cx="2908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=3</a:t>
            </a:r>
          </a:p>
          <a:p>
            <a:r>
              <a:rPr lang="en-US" dirty="0"/>
              <a:t> </a:t>
            </a:r>
            <a:r>
              <a:rPr lang="en-US" dirty="0" smtClean="0"/>
              <a:t>  let k=1…3</a:t>
            </a:r>
          </a:p>
          <a:p>
            <a:r>
              <a:rPr lang="en-US" dirty="0"/>
              <a:t> </a:t>
            </a:r>
            <a:r>
              <a:rPr lang="en-US" dirty="0" smtClean="0"/>
              <a:t>     let  l=1…floor(350/100)=3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19336" y="4059968"/>
                <a:ext cx="5328190" cy="708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50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1∙100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36" y="4059968"/>
                <a:ext cx="5328190" cy="7085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309109" y="424463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 = (1,1)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31743" y="4768560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+40+100 &lt;= 100 ?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62157" y="5300326"/>
                <a:ext cx="5328190" cy="708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50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2∙100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157" y="5300326"/>
                <a:ext cx="5328190" cy="7085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351930" y="5484991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 = (1,2)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3823" y="6008918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 +80+100 &lt;= 200 ?  no</a:t>
            </a:r>
          </a:p>
        </p:txBody>
      </p:sp>
    </p:spTree>
    <p:extLst>
      <p:ext uri="{BB962C8B-B14F-4D97-AF65-F5344CB8AC3E}">
        <p14:creationId xmlns:p14="http://schemas.microsoft.com/office/powerpoint/2010/main" val="5352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816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 #2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02048"/>
              </p:ext>
            </p:extLst>
          </p:nvPr>
        </p:nvGraphicFramePr>
        <p:xfrm>
          <a:off x="1151264" y="1272544"/>
          <a:ext cx="2743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90600"/>
                <a:gridCol w="609600"/>
                <a:gridCol w="53340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573398" y="784183"/>
            <a:ext cx="4066363" cy="2464254"/>
            <a:chOff x="304800" y="3367656"/>
            <a:chExt cx="4066363" cy="2464254"/>
          </a:xfrm>
        </p:grpSpPr>
        <p:grpSp>
          <p:nvGrpSpPr>
            <p:cNvPr id="61" name="Group 60"/>
            <p:cNvGrpSpPr/>
            <p:nvPr/>
          </p:nvGrpSpPr>
          <p:grpSpPr>
            <a:xfrm>
              <a:off x="946179" y="4919737"/>
              <a:ext cx="3424984" cy="912173"/>
              <a:chOff x="2933417" y="3611745"/>
              <a:chExt cx="3424984" cy="9121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4423320" y="3611745"/>
                    <a:ext cx="1935081" cy="9121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nary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3320" y="3611745"/>
                    <a:ext cx="1935081" cy="912173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5" name="TextBox 64"/>
              <p:cNvSpPr txBox="1"/>
              <p:nvPr/>
            </p:nvSpPr>
            <p:spPr>
              <a:xfrm>
                <a:off x="2933417" y="3883165"/>
                <a:ext cx="14253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</a:t>
                </a:r>
                <a:r>
                  <a:rPr lang="en-US" dirty="0" smtClean="0"/>
                  <a:t>or some (</a:t>
                </a:r>
                <a:r>
                  <a:rPr lang="en-US" dirty="0" err="1" smtClean="0"/>
                  <a:t>k,l</a:t>
                </a:r>
                <a:r>
                  <a:rPr lang="en-US" dirty="0" smtClean="0"/>
                  <a:t>)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04800" y="3367656"/>
              <a:ext cx="980741" cy="374613"/>
              <a:chOff x="1981200" y="3581400"/>
              <a:chExt cx="980741" cy="37461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981200" y="3581400"/>
                    <a:ext cx="3818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81200" y="3581400"/>
                    <a:ext cx="381836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TextBox 75"/>
              <p:cNvSpPr txBox="1"/>
              <p:nvPr/>
            </p:nvSpPr>
            <p:spPr>
              <a:xfrm>
                <a:off x="2211415" y="3586681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</a:t>
                </a:r>
                <a:r>
                  <a:rPr lang="en-US" dirty="0" smtClean="0"/>
                  <a:t>=1…n</a:t>
                </a: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609600" y="3856017"/>
              <a:ext cx="1029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let k=1…</a:t>
              </a:r>
              <a:r>
                <a:rPr lang="en-US" dirty="0" err="1" smtClean="0"/>
                <a:t>i</a:t>
              </a:r>
              <a:endParaRPr lang="en-US" dirty="0" smtClean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46179" y="4282056"/>
              <a:ext cx="1386510" cy="708592"/>
              <a:chOff x="2478143" y="2974063"/>
              <a:chExt cx="1386510" cy="70859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3219733" y="2974063"/>
                    <a:ext cx="644920" cy="7085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⌊"/>
                              <m:endChr m:val="⌋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9733" y="2974063"/>
                    <a:ext cx="644920" cy="70859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5" name="TextBox 84"/>
              <p:cNvSpPr txBox="1"/>
              <p:nvPr/>
            </p:nvSpPr>
            <p:spPr>
              <a:xfrm>
                <a:off x="2478143" y="3143693"/>
                <a:ext cx="925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let l=1…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1001274" y="2966310"/>
            <a:ext cx="2908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=3</a:t>
            </a:r>
          </a:p>
          <a:p>
            <a:r>
              <a:rPr lang="en-US" dirty="0"/>
              <a:t> </a:t>
            </a:r>
            <a:r>
              <a:rPr lang="en-US" dirty="0" smtClean="0"/>
              <a:t>  let k=1…3</a:t>
            </a:r>
          </a:p>
          <a:p>
            <a:r>
              <a:rPr lang="en-US" dirty="0"/>
              <a:t> </a:t>
            </a:r>
            <a:r>
              <a:rPr lang="en-US" dirty="0" smtClean="0"/>
              <a:t>     let  l=1…floor(350/100)=3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19336" y="4059968"/>
                <a:ext cx="5328190" cy="708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40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∙100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50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3∙100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36" y="4059968"/>
                <a:ext cx="5328190" cy="7085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309109" y="424463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 = (1,3)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14170" y="4768560"/>
            <a:ext cx="5075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 +80+100 &lt;= 300 ?  yes – tasks A,B,C schedulable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69908" y="5670488"/>
            <a:ext cx="530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this design is schedulable</a:t>
            </a:r>
          </a:p>
          <a:p>
            <a:pPr algn="ctr"/>
            <a:r>
              <a:rPr lang="en-US" dirty="0"/>
              <a:t>n</a:t>
            </a:r>
            <a:r>
              <a:rPr lang="en-US" dirty="0" smtClean="0"/>
              <a:t>ote we reached same conclusion at time=300 on plot</a:t>
            </a:r>
          </a:p>
        </p:txBody>
      </p:sp>
    </p:spTree>
    <p:extLst>
      <p:ext uri="{BB962C8B-B14F-4D97-AF65-F5344CB8AC3E}">
        <p14:creationId xmlns:p14="http://schemas.microsoft.com/office/powerpoint/2010/main" val="421660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1880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Outline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752600"/>
            <a:ext cx="34009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Multitasking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Scheduling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Deadlines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Rate monotonic analysis (RMA)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4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51809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Preemption overhead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7629" y="2135056"/>
            <a:ext cx="117006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A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16137" y="1982656"/>
            <a:ext cx="7391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0337" y="179799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47994" y="2901530"/>
            <a:ext cx="129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preemption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27693" y="2513441"/>
            <a:ext cx="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5593" y="5257800"/>
            <a:ext cx="8064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Preemption takes time to move current process off CPU and next process on CPU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Luckily this time is constant; regardless of process it involves exact same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Quiz question:  what steps occur in process swap?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27694" y="2138627"/>
            <a:ext cx="1170064" cy="36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61283" y="2138627"/>
            <a:ext cx="70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next?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02105"/>
              </p:ext>
            </p:extLst>
          </p:nvPr>
        </p:nvGraphicFramePr>
        <p:xfrm>
          <a:off x="5547991" y="2786592"/>
          <a:ext cx="244941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705"/>
                <a:gridCol w="1224705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956773" y="2361131"/>
            <a:ext cx="154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process queue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57629" y="3284489"/>
            <a:ext cx="3695371" cy="467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590313" y="334427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scheduler</a:t>
            </a:r>
          </a:p>
        </p:txBody>
      </p:sp>
      <p:sp>
        <p:nvSpPr>
          <p:cNvPr id="34" name="Right Brace 33"/>
          <p:cNvSpPr/>
          <p:nvPr/>
        </p:nvSpPr>
        <p:spPr>
          <a:xfrm rot="10800000">
            <a:off x="4972744" y="2808385"/>
            <a:ext cx="342571" cy="1398249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66745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RMA formula with overhead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03551" y="1372302"/>
            <a:ext cx="302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set of tasks is schedulable if: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38187" y="3482856"/>
            <a:ext cx="3958015" cy="912173"/>
            <a:chOff x="2933417" y="3611745"/>
            <a:chExt cx="3958015" cy="9121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423320" y="3611745"/>
                  <a:ext cx="2468112" cy="9121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𝑂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  <m:d>
                              <m:dPr>
                                <m:begChr m:val="⌈"/>
                                <m:endChr m:val="⌉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𝑙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nary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3320" y="3611745"/>
                  <a:ext cx="2468112" cy="91217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TextBox 64"/>
            <p:cNvSpPr txBox="1"/>
            <p:nvPr/>
          </p:nvSpPr>
          <p:spPr>
            <a:xfrm>
              <a:off x="2933417" y="3883165"/>
              <a:ext cx="1425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or some (</a:t>
              </a:r>
              <a:r>
                <a:rPr lang="en-US" dirty="0" err="1" smtClean="0"/>
                <a:t>k,l</a:t>
              </a:r>
              <a:r>
                <a:rPr lang="en-US" dirty="0" smtClean="0"/>
                <a:t>)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72665" y="1931704"/>
            <a:ext cx="980741" cy="374613"/>
            <a:chOff x="1981200" y="3581400"/>
            <a:chExt cx="980741" cy="3746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981200" y="3581400"/>
                  <a:ext cx="3818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∀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1200" y="3581400"/>
                  <a:ext cx="38183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Box 65"/>
            <p:cNvSpPr txBox="1"/>
            <p:nvPr/>
          </p:nvSpPr>
          <p:spPr>
            <a:xfrm>
              <a:off x="2211415" y="3586681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dirty="0" smtClean="0"/>
                <a:t>=1…n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177465" y="242006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k=1…</a:t>
            </a:r>
            <a:r>
              <a:rPr lang="en-US" dirty="0" err="1" smtClean="0"/>
              <a:t>i</a:t>
            </a:r>
            <a:endParaRPr lang="en-US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2514044" y="2846104"/>
            <a:ext cx="1386510" cy="708592"/>
            <a:chOff x="2478143" y="2974063"/>
            <a:chExt cx="1386510" cy="708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3219733" y="2974063"/>
                  <a:ext cx="644920" cy="7085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⌊"/>
                            <m:endChr m:val="⌋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9733" y="2974063"/>
                  <a:ext cx="644920" cy="70859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TextBox 75"/>
            <p:cNvSpPr txBox="1"/>
            <p:nvPr/>
          </p:nvSpPr>
          <p:spPr>
            <a:xfrm>
              <a:off x="2478143" y="3143693"/>
              <a:ext cx="925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let l=1…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565411" y="4648200"/>
            <a:ext cx="41800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#tasks</a:t>
            </a:r>
          </a:p>
          <a:p>
            <a:r>
              <a:rPr lang="en-US" dirty="0" smtClean="0"/>
              <a:t>T = period of task</a:t>
            </a:r>
          </a:p>
          <a:p>
            <a:r>
              <a:rPr lang="en-US" dirty="0" smtClean="0"/>
              <a:t>R = runtime (execution time) of task</a:t>
            </a:r>
          </a:p>
          <a:p>
            <a:r>
              <a:rPr lang="en-US" dirty="0" smtClean="0"/>
              <a:t>O = overheard for preemption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subset of tasks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k,l</a:t>
            </a:r>
            <a:r>
              <a:rPr lang="en-US" dirty="0" smtClean="0"/>
              <a:t>) = possible </a:t>
            </a:r>
            <a:r>
              <a:rPr lang="en-US" dirty="0" err="1" smtClean="0"/>
              <a:t>phasings</a:t>
            </a:r>
            <a:r>
              <a:rPr lang="en-US" dirty="0" smtClean="0"/>
              <a:t> of subset </a:t>
            </a:r>
            <a:r>
              <a:rPr lang="en-US" dirty="0" err="1" smtClean="0"/>
              <a:t>i</a:t>
            </a:r>
            <a:r>
              <a:rPr lang="en-US" dirty="0" smtClean="0"/>
              <a:t> of tasks</a:t>
            </a:r>
          </a:p>
        </p:txBody>
      </p:sp>
    </p:spTree>
    <p:extLst>
      <p:ext uri="{BB962C8B-B14F-4D97-AF65-F5344CB8AC3E}">
        <p14:creationId xmlns:p14="http://schemas.microsoft.com/office/powerpoint/2010/main" val="14423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816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 #3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0200" y="3048000"/>
            <a:ext cx="590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Overhead=0.19.  What are the priorities?  Is this schedulable?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23576"/>
              </p:ext>
            </p:extLst>
          </p:nvPr>
        </p:nvGraphicFramePr>
        <p:xfrm>
          <a:off x="1447800" y="1447800"/>
          <a:ext cx="61378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92"/>
                <a:gridCol w="1219200"/>
                <a:gridCol w="1981200"/>
                <a:gridCol w="216948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(T)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28712" y="182880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1160" y="219813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2021" y="2563341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1798" y="3657600"/>
            <a:ext cx="7901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=1, k=1, l=1    6.19 &lt;= 15?		yes	can A run in period A?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=2, k=1, l=1    6.19+4.19 &lt;= 15?	yes	can A+B run in period A?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=3, k=1, l=1    6.19+4.19+5.19 &lt;= 15?	no	can A+B+C run in period A?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=3, k=1, l=2    12.38+8.38+5.19 &lt;= 30?	yes	can A run twice, B twice, C once?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850973" y="5176039"/>
            <a:ext cx="2467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2 periods of A, how many times do A, B and C need to run?</a:t>
            </a:r>
          </a:p>
          <a:p>
            <a:r>
              <a:rPr lang="en-US" dirty="0" smtClean="0"/>
              <a:t>A twice, B twice, C once</a:t>
            </a:r>
          </a:p>
        </p:txBody>
      </p:sp>
      <p:sp>
        <p:nvSpPr>
          <p:cNvPr id="66" name="Right Brace 65"/>
          <p:cNvSpPr/>
          <p:nvPr/>
        </p:nvSpPr>
        <p:spPr>
          <a:xfrm rot="5400000">
            <a:off x="2874705" y="3928670"/>
            <a:ext cx="342571" cy="215216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46414" y="5486400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this design is schedulable</a:t>
            </a:r>
          </a:p>
        </p:txBody>
      </p:sp>
    </p:spTree>
    <p:extLst>
      <p:ext uri="{BB962C8B-B14F-4D97-AF65-F5344CB8AC3E}">
        <p14:creationId xmlns:p14="http://schemas.microsoft.com/office/powerpoint/2010/main" val="377024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5" grpId="0"/>
      <p:bldP spid="66" grpId="0" animBg="1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3035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Multitasking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467" y="5942965"/>
            <a:ext cx="611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appears to be running multiple programs at the same time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49167" y="1610303"/>
            <a:ext cx="1099468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ord</a:t>
            </a:r>
          </a:p>
          <a:p>
            <a:pPr algn="ctr"/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11325" y="1613321"/>
            <a:ext cx="76264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usic</a:t>
            </a:r>
          </a:p>
          <a:p>
            <a:pPr algn="ctr"/>
            <a:r>
              <a:rPr lang="en-US" dirty="0" smtClean="0"/>
              <a:t>player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63967" y="1613321"/>
            <a:ext cx="952248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eb</a:t>
            </a:r>
          </a:p>
          <a:p>
            <a:pPr algn="ctr"/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840984" y="3333446"/>
            <a:ext cx="179029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perating system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865543" y="3284489"/>
            <a:ext cx="5905248" cy="467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615226" y="2299309"/>
            <a:ext cx="567350" cy="990600"/>
            <a:chOff x="2438400" y="3810000"/>
            <a:chExt cx="567350" cy="990600"/>
          </a:xfrm>
        </p:grpSpPr>
        <p:sp>
          <p:nvSpPr>
            <p:cNvPr id="31" name="Down Arrow 30"/>
            <p:cNvSpPr/>
            <p:nvPr/>
          </p:nvSpPr>
          <p:spPr>
            <a:xfrm>
              <a:off x="2438400" y="3810000"/>
              <a:ext cx="567350" cy="990600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2256355" y="4074079"/>
              <a:ext cx="897490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process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736133" y="2293889"/>
            <a:ext cx="567350" cy="990600"/>
            <a:chOff x="2438400" y="3810000"/>
            <a:chExt cx="567350" cy="990600"/>
          </a:xfrm>
        </p:grpSpPr>
        <p:sp>
          <p:nvSpPr>
            <p:cNvPr id="49" name="Down Arrow 48"/>
            <p:cNvSpPr/>
            <p:nvPr/>
          </p:nvSpPr>
          <p:spPr>
            <a:xfrm>
              <a:off x="2438400" y="3810000"/>
              <a:ext cx="567350" cy="990600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2256355" y="4074079"/>
              <a:ext cx="897490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process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656416" y="2299309"/>
            <a:ext cx="567350" cy="990600"/>
            <a:chOff x="2438400" y="3810000"/>
            <a:chExt cx="567350" cy="990600"/>
          </a:xfrm>
        </p:grpSpPr>
        <p:sp>
          <p:nvSpPr>
            <p:cNvPr id="52" name="Down Arrow 51"/>
            <p:cNvSpPr/>
            <p:nvPr/>
          </p:nvSpPr>
          <p:spPr>
            <a:xfrm>
              <a:off x="2438400" y="3810000"/>
              <a:ext cx="567350" cy="990600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2256355" y="4074079"/>
              <a:ext cx="897490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process</a:t>
              </a:r>
              <a:endParaRPr lang="en-US" dirty="0"/>
            </a:p>
          </p:txBody>
        </p:sp>
      </p:grp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5" t="10475" r="8081" b="19636"/>
          <a:stretch/>
        </p:blipFill>
        <p:spPr bwMode="auto">
          <a:xfrm>
            <a:off x="3144831" y="4767232"/>
            <a:ext cx="1523490" cy="102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3686892" y="3751735"/>
            <a:ext cx="567350" cy="990600"/>
            <a:chOff x="2438400" y="3810000"/>
            <a:chExt cx="567350" cy="990600"/>
          </a:xfrm>
        </p:grpSpPr>
        <p:sp>
          <p:nvSpPr>
            <p:cNvPr id="20" name="Down Arrow 19"/>
            <p:cNvSpPr/>
            <p:nvPr/>
          </p:nvSpPr>
          <p:spPr>
            <a:xfrm>
              <a:off x="2438400" y="3810000"/>
              <a:ext cx="567350" cy="990600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2450864" y="4074079"/>
              <a:ext cx="508474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run</a:t>
              </a:r>
              <a:endParaRPr lang="en-US" dirty="0"/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5"/>
          <a:stretch/>
        </p:blipFill>
        <p:spPr bwMode="auto">
          <a:xfrm>
            <a:off x="6934200" y="609600"/>
            <a:ext cx="1847850" cy="225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8616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Time slicing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7629" y="2135056"/>
            <a:ext cx="117006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27693" y="2135056"/>
            <a:ext cx="117006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97757" y="2135056"/>
            <a:ext cx="117006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67821" y="2135056"/>
            <a:ext cx="117006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37885" y="2135056"/>
            <a:ext cx="117006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07949" y="2135056"/>
            <a:ext cx="117006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C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16137" y="1982656"/>
            <a:ext cx="7391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0337" y="179799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55339" y="289705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time slice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50568" y="2908373"/>
            <a:ext cx="129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preemption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427693" y="2513441"/>
            <a:ext cx="1022875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585686" y="2513441"/>
            <a:ext cx="1207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495800" y="2530039"/>
            <a:ext cx="272022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31811" y="2502124"/>
            <a:ext cx="1302720" cy="4711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</p:cNvCxnSpPr>
          <p:nvPr/>
        </p:nvCxnSpPr>
        <p:spPr>
          <a:xfrm flipV="1">
            <a:off x="4743679" y="2530039"/>
            <a:ext cx="2364270" cy="56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 rot="5400000">
            <a:off x="1659304" y="2180725"/>
            <a:ext cx="342571" cy="114592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2553" y="3663521"/>
            <a:ext cx="815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 slice, aka quantum, = fixed interval of time each program is allowed to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preemption = O/S interrupts program and decides which program gets to run </a:t>
            </a:r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2553" y="5033727"/>
            <a:ext cx="58548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typical O/S quantum is ~20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ong enough to do meaningful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hort enough to allow human perception of concurrence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675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Scheduling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7629" y="2135056"/>
            <a:ext cx="117006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A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16137" y="1982656"/>
            <a:ext cx="7391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0337" y="179799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47994" y="2901530"/>
            <a:ext cx="129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preemption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27693" y="2513441"/>
            <a:ext cx="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04784" y="5257800"/>
            <a:ext cx="6956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O/S uses a scheduling algorithm to decide which program to run next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Scheduler maintains a table of queued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Every task is given a priority to help decide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27694" y="2138627"/>
            <a:ext cx="1170064" cy="36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61283" y="2138627"/>
            <a:ext cx="70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next?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64665"/>
              </p:ext>
            </p:extLst>
          </p:nvPr>
        </p:nvGraphicFramePr>
        <p:xfrm>
          <a:off x="5547991" y="2786592"/>
          <a:ext cx="244941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705"/>
                <a:gridCol w="1224705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956773" y="2361131"/>
            <a:ext cx="154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process queue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57629" y="3284489"/>
            <a:ext cx="3695371" cy="467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590313" y="334427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scheduler</a:t>
            </a:r>
          </a:p>
        </p:txBody>
      </p:sp>
      <p:sp>
        <p:nvSpPr>
          <p:cNvPr id="34" name="Right Brace 33"/>
          <p:cNvSpPr/>
          <p:nvPr/>
        </p:nvSpPr>
        <p:spPr>
          <a:xfrm rot="10800000">
            <a:off x="4972744" y="2808385"/>
            <a:ext cx="342571" cy="1398249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9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2249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Priorities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0200" y="3048000"/>
            <a:ext cx="578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qual priorities are bad, in fact they are worst possible case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0749"/>
              </p:ext>
            </p:extLst>
          </p:nvPr>
        </p:nvGraphicFramePr>
        <p:xfrm>
          <a:off x="1447800" y="1447800"/>
          <a:ext cx="61378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92"/>
                <a:gridCol w="1219200"/>
                <a:gridCol w="1981200"/>
                <a:gridCol w="216948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possible wait?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20+30 = 50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+30 = 40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10+20 = 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00200" y="5562600"/>
            <a:ext cx="573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every task has lower or equal wait time compared to above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89594"/>
              </p:ext>
            </p:extLst>
          </p:nvPr>
        </p:nvGraphicFramePr>
        <p:xfrm>
          <a:off x="1447800" y="3962400"/>
          <a:ext cx="61378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92"/>
                <a:gridCol w="1219200"/>
                <a:gridCol w="1981200"/>
                <a:gridCol w="216948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possible wait?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10+20 = 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4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42599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Intermittent tasks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09369" y="2438400"/>
            <a:ext cx="5642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intermittent task must complete R work every T interval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72225"/>
              </p:ext>
            </p:extLst>
          </p:nvPr>
        </p:nvGraphicFramePr>
        <p:xfrm>
          <a:off x="1539618" y="1295400"/>
          <a:ext cx="613787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92"/>
                <a:gridCol w="1219200"/>
                <a:gridCol w="1981200"/>
                <a:gridCol w="2169480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(T)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60735" y="343184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1565" y="343184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19243" y="3279442"/>
            <a:ext cx="363408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33443" y="309477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94345" y="343184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27955" y="343184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87158" y="343184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90400" y="343184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91230" y="343184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24010" y="343184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57620" y="343184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16823" y="343184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2208" y="3701534"/>
            <a:ext cx="2504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priority(A) &gt; priority(B)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845670" y="3801174"/>
            <a:ext cx="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21900" y="4128434"/>
            <a:ext cx="151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deadlines met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491230" y="3818176"/>
            <a:ext cx="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126522" y="3818176"/>
            <a:ext cx="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901959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902789" y="4932402"/>
            <a:ext cx="3097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35569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69179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28382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31624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532454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865234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198844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858047" y="4932402"/>
            <a:ext cx="31771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03432" y="5202094"/>
            <a:ext cx="2504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priority(B) &gt; priority(A)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55959" y="5610135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 missed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6860223" y="5286647"/>
            <a:ext cx="1" cy="394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571838" y="6106913"/>
            <a:ext cx="3722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electing good priorities is important!</a:t>
            </a:r>
          </a:p>
        </p:txBody>
      </p:sp>
    </p:spTree>
    <p:extLst>
      <p:ext uri="{BB962C8B-B14F-4D97-AF65-F5344CB8AC3E}">
        <p14:creationId xmlns:p14="http://schemas.microsoft.com/office/powerpoint/2010/main" val="3995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5910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Example of bad priorities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265222" y="1415433"/>
            <a:ext cx="651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Television slow to respond to remote command to change channel?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508" y="1905000"/>
            <a:ext cx="4648200" cy="309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56923" y="5292404"/>
            <a:ext cx="5995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riority(A/V decoder) &gt; priority(process remote command)</a:t>
            </a:r>
          </a:p>
          <a:p>
            <a:r>
              <a:rPr lang="en-US" dirty="0" smtClean="0"/>
              <a:t>A/V decoder can need 30-60 frames (1-2 sec) to get key frame</a:t>
            </a:r>
          </a:p>
          <a:p>
            <a:r>
              <a:rPr lang="en-US" dirty="0" smtClean="0"/>
              <a:t>user experiences very slow channel changing</a:t>
            </a:r>
          </a:p>
        </p:txBody>
      </p:sp>
    </p:spTree>
    <p:extLst>
      <p:ext uri="{BB962C8B-B14F-4D97-AF65-F5344CB8AC3E}">
        <p14:creationId xmlns:p14="http://schemas.microsoft.com/office/powerpoint/2010/main" val="39351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1798" y="363648"/>
            <a:ext cx="57730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How to select priorities?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58612"/>
              </p:ext>
            </p:extLst>
          </p:nvPr>
        </p:nvGraphicFramePr>
        <p:xfrm>
          <a:off x="1066800" y="1447800"/>
          <a:ext cx="651887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43744"/>
                <a:gridCol w="2104180"/>
                <a:gridCol w="2304148"/>
              </a:tblGrid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execution</a:t>
                      </a:r>
                      <a:r>
                        <a:rPr lang="en-US" baseline="0" dirty="0" smtClean="0"/>
                        <a:t> time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 (T)</a:t>
                      </a:r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dressing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5382">
                <a:tc>
                  <a:txBody>
                    <a:bodyPr/>
                    <a:lstStyle/>
                    <a:p>
                      <a:r>
                        <a:rPr lang="en-US" dirty="0" smtClean="0"/>
                        <a:t>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747998" y="6080911"/>
            <a:ext cx="356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should you do first each day?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3" b="14229"/>
          <a:stretch/>
        </p:blipFill>
        <p:spPr bwMode="auto">
          <a:xfrm>
            <a:off x="4841419" y="3733800"/>
            <a:ext cx="2476500" cy="2064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83886"/>
            <a:ext cx="15335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819092" y="18288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min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15652" y="2190573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min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62650" y="1796534"/>
            <a:ext cx="100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 hours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79669" y="2171902"/>
            <a:ext cx="88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hours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05256" y="2625263"/>
            <a:ext cx="140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prioritize</a:t>
            </a:r>
          </a:p>
          <a:p>
            <a:pPr algn="ctr"/>
            <a:r>
              <a:rPr lang="en-US" dirty="0" smtClean="0"/>
              <a:t>shorter task?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82994" y="2625262"/>
            <a:ext cx="1762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rioritize shorter</a:t>
            </a:r>
          </a:p>
          <a:p>
            <a:pPr algn="ctr"/>
            <a:r>
              <a:rPr lang="en-US" dirty="0" smtClean="0"/>
              <a:t>interval!</a:t>
            </a:r>
          </a:p>
        </p:txBody>
      </p:sp>
    </p:spTree>
    <p:extLst>
      <p:ext uri="{BB962C8B-B14F-4D97-AF65-F5344CB8AC3E}">
        <p14:creationId xmlns:p14="http://schemas.microsoft.com/office/powerpoint/2010/main" val="24707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49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1531</Words>
  <Application>Microsoft Office PowerPoint</Application>
  <PresentationFormat>On-screen Show (4:3)</PresentationFormat>
  <Paragraphs>477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ahoover</dc:creator>
  <cp:lastModifiedBy>Adam</cp:lastModifiedBy>
  <cp:revision>89</cp:revision>
  <dcterms:created xsi:type="dcterms:W3CDTF">2013-02-14T19:20:12Z</dcterms:created>
  <dcterms:modified xsi:type="dcterms:W3CDTF">2020-04-02T19:17:32Z</dcterms:modified>
</cp:coreProperties>
</file>