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307" r:id="rId4"/>
    <p:sldId id="350" r:id="rId5"/>
    <p:sldId id="351" r:id="rId6"/>
    <p:sldId id="352" r:id="rId7"/>
    <p:sldId id="356" r:id="rId8"/>
    <p:sldId id="353" r:id="rId9"/>
    <p:sldId id="354" r:id="rId10"/>
    <p:sldId id="358" r:id="rId11"/>
    <p:sldId id="355" r:id="rId12"/>
    <p:sldId id="359" r:id="rId13"/>
    <p:sldId id="360" r:id="rId14"/>
    <p:sldId id="361" r:id="rId15"/>
    <p:sldId id="362" r:id="rId16"/>
    <p:sldId id="3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A3EA"/>
    <a:srgbClr val="0B8DE5"/>
    <a:srgbClr val="03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 varScale="1">
        <p:scale>
          <a:sx n="83" d="100"/>
          <a:sy n="83" d="100"/>
        </p:scale>
        <p:origin x="88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3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4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7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5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7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9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7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8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4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9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4822B-34C3-4051-91FF-8FB284E6A7CC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6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5783" y="5102377"/>
            <a:ext cx="6786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Real-time scheduling, sharing resources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6052066"/>
            <a:ext cx="1471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Adam Hoover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56" y="1371600"/>
            <a:ext cx="64389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3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55274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P</a:t>
            </a:r>
            <a:r>
              <a:rPr lang="en-US" sz="4400" dirty="0" smtClean="0"/>
              <a:t>riority ceiling protocol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1798" y="1456434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resource has a ceiling priority = highest priority of any task that uses it.</a:t>
            </a:r>
          </a:p>
          <a:p>
            <a:r>
              <a:rPr lang="en-US" dirty="0" smtClean="0"/>
              <a:t>System ceiling = highest ceiling priority of any resource currently in use.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8200" y="4659868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any resource request, the task must either: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h</a:t>
            </a:r>
            <a:r>
              <a:rPr lang="en-US" dirty="0" smtClean="0"/>
              <a:t>ave a priority &gt; current system ceiling, or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o</a:t>
            </a:r>
            <a:r>
              <a:rPr lang="en-US" dirty="0" smtClean="0"/>
              <a:t>wn the resource setting the current system ceiling</a:t>
            </a:r>
          </a:p>
          <a:p>
            <a:r>
              <a:rPr lang="en-US" dirty="0" smtClean="0"/>
              <a:t>If request denied, blocking task temporarily inherits priority of requesting task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213345"/>
              </p:ext>
            </p:extLst>
          </p:nvPr>
        </p:nvGraphicFramePr>
        <p:xfrm>
          <a:off x="1447800" y="2286000"/>
          <a:ext cx="3505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resources used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R1, R2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1112166" y="2667000"/>
            <a:ext cx="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4385" y="3664337"/>
            <a:ext cx="875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</a:t>
            </a:r>
          </a:p>
          <a:p>
            <a:r>
              <a:rPr lang="en-US" dirty="0" smtClean="0"/>
              <a:t>priority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632382"/>
              </p:ext>
            </p:extLst>
          </p:nvPr>
        </p:nvGraphicFramePr>
        <p:xfrm>
          <a:off x="5765518" y="2286000"/>
          <a:ext cx="221950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ceiling priority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98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5055429" y="12337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 smtClean="0"/>
          </a:p>
        </p:txBody>
      </p:sp>
      <p:sp>
        <p:nvSpPr>
          <p:cNvPr id="101" name="TextBox 100"/>
          <p:cNvSpPr txBox="1"/>
          <p:nvPr/>
        </p:nvSpPr>
        <p:spPr>
          <a:xfrm>
            <a:off x="5052702" y="1228432"/>
            <a:ext cx="4203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P3</a:t>
            </a:r>
            <a:endParaRPr lang="en-US" dirty="0" smtClean="0"/>
          </a:p>
        </p:txBody>
      </p:sp>
      <p:sp>
        <p:nvSpPr>
          <p:cNvPr id="50" name="Rectangle 49"/>
          <p:cNvSpPr/>
          <p:nvPr/>
        </p:nvSpPr>
        <p:spPr>
          <a:xfrm>
            <a:off x="3186947" y="2107057"/>
            <a:ext cx="417221" cy="545545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189030" y="2098206"/>
            <a:ext cx="485737" cy="545545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364" y="152400"/>
            <a:ext cx="75893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P</a:t>
            </a:r>
            <a:r>
              <a:rPr lang="en-US" sz="4400" dirty="0" smtClean="0"/>
              <a:t>riority ceiling protocol example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07622" y="6105633"/>
            <a:ext cx="526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priority requests checked against ceiling protocol tests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0619" y="2182399"/>
            <a:ext cx="74930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task 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311804" y="2726773"/>
            <a:ext cx="130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allocates R1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070473" y="2651815"/>
            <a:ext cx="127752" cy="17015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8331" y="3385097"/>
            <a:ext cx="741293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task </a:t>
            </a:r>
            <a:r>
              <a:rPr lang="en-US" dirty="0"/>
              <a:t>B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2266" y="2098206"/>
            <a:ext cx="499555" cy="545545"/>
          </a:xfrm>
          <a:prstGeom prst="rect">
            <a:avLst/>
          </a:prstGeom>
          <a:solidFill>
            <a:srgbClr val="06A3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3725821" y="5060463"/>
            <a:ext cx="321442" cy="2135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924444" y="5200226"/>
            <a:ext cx="130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allocates R2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403228" y="1656488"/>
            <a:ext cx="2463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R1 is freed, </a:t>
            </a:r>
            <a:r>
              <a:rPr lang="en-US" dirty="0" err="1" smtClean="0"/>
              <a:t>prio</a:t>
            </a:r>
            <a:r>
              <a:rPr lang="en-US" dirty="0" smtClean="0"/>
              <a:t>(A) reset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2674767" y="2651814"/>
            <a:ext cx="0" cy="645177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06219" y="2098206"/>
            <a:ext cx="0" cy="30531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62436" y="5048138"/>
            <a:ext cx="875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</a:t>
            </a:r>
          </a:p>
          <a:p>
            <a:r>
              <a:rPr lang="en-US" dirty="0" smtClean="0"/>
              <a:t>priority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5902" y="4595991"/>
            <a:ext cx="739690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task C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599452" y="4514920"/>
            <a:ext cx="431170" cy="545545"/>
          </a:xfrm>
          <a:prstGeom prst="rect">
            <a:avLst/>
          </a:prstGeom>
          <a:solidFill>
            <a:srgbClr val="06A3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3604168" y="2668811"/>
            <a:ext cx="0" cy="181255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862213" y="5191148"/>
            <a:ext cx="108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preempts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2674767" y="5052930"/>
            <a:ext cx="944016" cy="19612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4852224" y="2637020"/>
            <a:ext cx="0" cy="1861949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7192902" y="3288574"/>
            <a:ext cx="702586" cy="545545"/>
          </a:xfrm>
          <a:prstGeom prst="rect">
            <a:avLst/>
          </a:prstGeom>
          <a:solidFill>
            <a:srgbClr val="06A3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500102" y="3956958"/>
            <a:ext cx="1201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terminates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7863405" y="3849455"/>
            <a:ext cx="0" cy="2150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7897969" y="2651815"/>
            <a:ext cx="4935" cy="642778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259436" y="1656488"/>
            <a:ext cx="1593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p</a:t>
            </a:r>
            <a:r>
              <a:rPr lang="en-US" dirty="0" err="1" smtClean="0"/>
              <a:t>rio</a:t>
            </a:r>
            <a:r>
              <a:rPr lang="en-US" dirty="0" smtClean="0"/>
              <a:t>(A)=</a:t>
            </a:r>
            <a:r>
              <a:rPr lang="en-US" dirty="0" err="1" smtClean="0"/>
              <a:t>prio</a:t>
            </a:r>
            <a:r>
              <a:rPr lang="en-US" dirty="0" smtClean="0"/>
              <a:t>(B)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5262856" y="1994873"/>
            <a:ext cx="215237" cy="1206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031163" y="1956654"/>
            <a:ext cx="155784" cy="1415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4030622" y="4514920"/>
            <a:ext cx="494877" cy="545545"/>
          </a:xfrm>
          <a:prstGeom prst="rect">
            <a:avLst/>
          </a:prstGeom>
          <a:solidFill>
            <a:schemeClr val="bg1">
              <a:lumMod val="65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4525500" y="4514920"/>
            <a:ext cx="327322" cy="545545"/>
          </a:xfrm>
          <a:prstGeom prst="rect">
            <a:avLst/>
          </a:prstGeom>
          <a:solidFill>
            <a:srgbClr val="06A3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902904" y="2091475"/>
            <a:ext cx="654645" cy="545545"/>
          </a:xfrm>
          <a:prstGeom prst="rect">
            <a:avLst/>
          </a:prstGeom>
          <a:solidFill>
            <a:srgbClr val="06A3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/>
          <p:cNvCxnSpPr/>
          <p:nvPr/>
        </p:nvCxnSpPr>
        <p:spPr>
          <a:xfrm flipV="1">
            <a:off x="4543809" y="5060466"/>
            <a:ext cx="0" cy="1893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151404" y="5200226"/>
            <a:ext cx="97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R2 freed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117568" y="5191148"/>
            <a:ext cx="1201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terminates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H="1" flipV="1">
            <a:off x="4842068" y="5072936"/>
            <a:ext cx="429439" cy="18858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2674767" y="3286087"/>
            <a:ext cx="499555" cy="545545"/>
          </a:xfrm>
          <a:prstGeom prst="rect">
            <a:avLst/>
          </a:prstGeom>
          <a:solidFill>
            <a:srgbClr val="06A3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159104" y="3927489"/>
            <a:ext cx="108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preempts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2134349" y="3834119"/>
            <a:ext cx="533054" cy="1802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309548" y="3919196"/>
            <a:ext cx="1277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attempts to</a:t>
            </a:r>
          </a:p>
          <a:p>
            <a:pPr algn="ctr"/>
            <a:r>
              <a:rPr lang="en-US" dirty="0" smtClean="0"/>
              <a:t>allocate R2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3056289" y="3844238"/>
            <a:ext cx="127752" cy="17015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060726" y="4565527"/>
            <a:ext cx="97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R1 freed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271506" y="3288574"/>
            <a:ext cx="437919" cy="545545"/>
          </a:xfrm>
          <a:prstGeom prst="rect">
            <a:avLst/>
          </a:prstGeom>
          <a:solidFill>
            <a:schemeClr val="bg1">
              <a:lumMod val="50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/>
          <p:cNvCxnSpPr/>
          <p:nvPr/>
        </p:nvCxnSpPr>
        <p:spPr>
          <a:xfrm flipH="1">
            <a:off x="5718504" y="3082285"/>
            <a:ext cx="201076" cy="1957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899294" y="3895492"/>
            <a:ext cx="1301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preempts,</a:t>
            </a:r>
          </a:p>
          <a:p>
            <a:pPr algn="ctr"/>
            <a:r>
              <a:rPr lang="en-US" dirty="0" smtClean="0"/>
              <a:t>allocates R2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 flipH="1" flipV="1">
            <a:off x="5264292" y="3831632"/>
            <a:ext cx="87293" cy="14582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5267495" y="2620126"/>
            <a:ext cx="4011" cy="657929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5709425" y="3288574"/>
            <a:ext cx="772008" cy="545545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849176" y="2764424"/>
            <a:ext cx="130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allocates R1</a:t>
            </a:r>
          </a:p>
        </p:txBody>
      </p:sp>
      <p:sp>
        <p:nvSpPr>
          <p:cNvPr id="91" name="Rectangle 90"/>
          <p:cNvSpPr/>
          <p:nvPr/>
        </p:nvSpPr>
        <p:spPr>
          <a:xfrm>
            <a:off x="6481433" y="3288574"/>
            <a:ext cx="711468" cy="545545"/>
          </a:xfrm>
          <a:prstGeom prst="rect">
            <a:avLst/>
          </a:prstGeom>
          <a:solidFill>
            <a:schemeClr val="bg1">
              <a:lumMod val="50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362435" y="1057032"/>
            <a:ext cx="833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system</a:t>
            </a:r>
          </a:p>
          <a:p>
            <a:r>
              <a:rPr lang="en-US" dirty="0" smtClean="0"/>
              <a:t>ceiling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551423" y="11955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011590" y="119553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</a:t>
            </a:r>
          </a:p>
        </p:txBody>
      </p:sp>
      <p:cxnSp>
        <p:nvCxnSpPr>
          <p:cNvPr id="97" name="Straight Arrow Connector 96"/>
          <p:cNvCxnSpPr/>
          <p:nvPr/>
        </p:nvCxnSpPr>
        <p:spPr>
          <a:xfrm flipV="1">
            <a:off x="3184041" y="2668811"/>
            <a:ext cx="0" cy="645177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4854286" y="2098205"/>
            <a:ext cx="417221" cy="545545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3820468" y="122843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P3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278060" y="122843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042059" y="12312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127593" y="4554176"/>
            <a:ext cx="97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R2 freed</a:t>
            </a:r>
          </a:p>
        </p:txBody>
      </p:sp>
      <p:cxnSp>
        <p:nvCxnSpPr>
          <p:cNvPr id="106" name="Straight Arrow Connector 105"/>
          <p:cNvCxnSpPr>
            <a:stCxn id="80" idx="0"/>
          </p:cNvCxnSpPr>
          <p:nvPr/>
        </p:nvCxnSpPr>
        <p:spPr>
          <a:xfrm flipH="1" flipV="1">
            <a:off x="6481434" y="3875875"/>
            <a:ext cx="69266" cy="6896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 flipV="1">
            <a:off x="7192901" y="3864524"/>
            <a:ext cx="266720" cy="7314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 flipV="1">
            <a:off x="2189030" y="1564865"/>
            <a:ext cx="12791" cy="53334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4024226" y="1602531"/>
            <a:ext cx="1" cy="2878831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V="1">
            <a:off x="4525500" y="1625571"/>
            <a:ext cx="1" cy="2878831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 flipV="1">
            <a:off x="5262756" y="1582953"/>
            <a:ext cx="8751" cy="169510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 flipV="1">
            <a:off x="7192902" y="1575363"/>
            <a:ext cx="8751" cy="169510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7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101" grpId="0" animBg="1"/>
      <p:bldP spid="50" grpId="0" animBg="1"/>
      <p:bldP spid="37" grpId="0" animBg="1"/>
      <p:bldP spid="21" grpId="0"/>
      <p:bldP spid="3" grpId="0" animBg="1"/>
      <p:bldP spid="48" grpId="0"/>
      <p:bldP spid="54" grpId="0"/>
      <p:bldP spid="38" grpId="0" animBg="1"/>
      <p:bldP spid="52" grpId="0"/>
      <p:bldP spid="63" grpId="0" animBg="1"/>
      <p:bldP spid="64" grpId="0"/>
      <p:bldP spid="67" grpId="0"/>
      <p:bldP spid="74" grpId="0" animBg="1"/>
      <p:bldP spid="75" grpId="0" animBg="1"/>
      <p:bldP spid="76" grpId="0" animBg="1"/>
      <p:bldP spid="81" grpId="0"/>
      <p:bldP spid="53" grpId="0"/>
      <p:bldP spid="49" grpId="0" animBg="1"/>
      <p:bldP spid="70" grpId="0"/>
      <p:bldP spid="73" grpId="0"/>
      <p:bldP spid="80" grpId="0"/>
      <p:bldP spid="82" grpId="0" animBg="1"/>
      <p:bldP spid="84" grpId="0"/>
      <p:bldP spid="88" grpId="0" animBg="1"/>
      <p:bldP spid="89" grpId="0"/>
      <p:bldP spid="91" grpId="0" animBg="1"/>
      <p:bldP spid="96" grpId="0"/>
      <p:bldP spid="98" grpId="0" animBg="1"/>
      <p:bldP spid="99" grpId="0"/>
      <p:bldP spid="100" grpId="0"/>
      <p:bldP spid="104" grpId="0"/>
      <p:bldP spid="1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54788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Highest locker protocol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1798" y="1456434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resource has a ceiling priority = highest priority of any task that uses it.</a:t>
            </a:r>
          </a:p>
          <a:p>
            <a:r>
              <a:rPr lang="en-US" dirty="0" smtClean="0"/>
              <a:t>System ceiling = highest ceiling priority of any resource currently in use.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8200" y="4659868"/>
            <a:ext cx="769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any resource request, the task must either: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h</a:t>
            </a:r>
            <a:r>
              <a:rPr lang="en-US" dirty="0" smtClean="0"/>
              <a:t>ave a priority &gt; current system ceiling, or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o</a:t>
            </a:r>
            <a:r>
              <a:rPr lang="en-US" dirty="0" smtClean="0"/>
              <a:t>wn the resource setting the current system ceiling</a:t>
            </a:r>
          </a:p>
          <a:p>
            <a:r>
              <a:rPr lang="en-US" dirty="0" smtClean="0"/>
              <a:t>If request denied, blocking task temporarily inherits priority of requesting task</a:t>
            </a:r>
          </a:p>
          <a:p>
            <a:r>
              <a:rPr lang="en-US" dirty="0" smtClean="0"/>
              <a:t>If granted, requesting task temporarily inherits the resource’s ceiling priority + 1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546617"/>
              </p:ext>
            </p:extLst>
          </p:nvPr>
        </p:nvGraphicFramePr>
        <p:xfrm>
          <a:off x="1447800" y="2286000"/>
          <a:ext cx="3505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resources used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R1, R2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1112166" y="2667000"/>
            <a:ext cx="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4385" y="3664337"/>
            <a:ext cx="875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</a:t>
            </a:r>
          </a:p>
          <a:p>
            <a:r>
              <a:rPr lang="en-US" dirty="0" smtClean="0"/>
              <a:t>priority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583077"/>
              </p:ext>
            </p:extLst>
          </p:nvPr>
        </p:nvGraphicFramePr>
        <p:xfrm>
          <a:off x="5765518" y="2286000"/>
          <a:ext cx="221950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ceiling priority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79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Straight Arrow Connector 110"/>
          <p:cNvCxnSpPr/>
          <p:nvPr/>
        </p:nvCxnSpPr>
        <p:spPr>
          <a:xfrm flipH="1" flipV="1">
            <a:off x="5262756" y="1582953"/>
            <a:ext cx="8751" cy="169510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189030" y="2098206"/>
            <a:ext cx="485737" cy="545545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364" y="152400"/>
            <a:ext cx="75407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Highest locker protocol example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84439" y="6105633"/>
            <a:ext cx="517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acquired resources cause immediate priority changes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0619" y="2182399"/>
            <a:ext cx="74930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task 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311804" y="2726773"/>
            <a:ext cx="130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allocates R1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070473" y="2651815"/>
            <a:ext cx="127752" cy="17015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8331" y="3385097"/>
            <a:ext cx="741293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task </a:t>
            </a:r>
            <a:r>
              <a:rPr lang="en-US" dirty="0"/>
              <a:t>B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2266" y="2098206"/>
            <a:ext cx="499555" cy="545545"/>
          </a:xfrm>
          <a:prstGeom prst="rect">
            <a:avLst/>
          </a:prstGeom>
          <a:solidFill>
            <a:srgbClr val="06A3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2801136" y="5060463"/>
            <a:ext cx="321442" cy="2135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293529" y="5188873"/>
            <a:ext cx="1409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allocates R2,</a:t>
            </a:r>
          </a:p>
          <a:p>
            <a:r>
              <a:rPr lang="en-US" dirty="0" err="1" smtClean="0"/>
              <a:t>prio</a:t>
            </a:r>
            <a:r>
              <a:rPr lang="en-US" dirty="0" smtClean="0"/>
              <a:t>(C)=P3+1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119933" y="1646869"/>
            <a:ext cx="2463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R1 is freed, </a:t>
            </a:r>
            <a:r>
              <a:rPr lang="en-US" dirty="0" err="1" smtClean="0"/>
              <a:t>prio</a:t>
            </a:r>
            <a:r>
              <a:rPr lang="en-US" dirty="0" smtClean="0"/>
              <a:t>(A) reset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2674767" y="2651815"/>
            <a:ext cx="0" cy="1863105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06219" y="2098206"/>
            <a:ext cx="0" cy="30531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62436" y="5048138"/>
            <a:ext cx="875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</a:t>
            </a:r>
          </a:p>
          <a:p>
            <a:r>
              <a:rPr lang="en-US" dirty="0" smtClean="0"/>
              <a:t>priority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5902" y="4595991"/>
            <a:ext cx="739690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task C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674767" y="4514920"/>
            <a:ext cx="431170" cy="545545"/>
          </a:xfrm>
          <a:prstGeom prst="rect">
            <a:avLst/>
          </a:prstGeom>
          <a:solidFill>
            <a:srgbClr val="06A3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206607" y="5179795"/>
            <a:ext cx="108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preempts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1750082" y="5052930"/>
            <a:ext cx="944016" cy="19612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3926075" y="2645085"/>
            <a:ext cx="0" cy="1861949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7192902" y="3288574"/>
            <a:ext cx="702586" cy="545545"/>
          </a:xfrm>
          <a:prstGeom prst="rect">
            <a:avLst/>
          </a:prstGeom>
          <a:solidFill>
            <a:srgbClr val="06A3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500102" y="3956958"/>
            <a:ext cx="1201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terminates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7863405" y="3849455"/>
            <a:ext cx="0" cy="2150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7897969" y="2651815"/>
            <a:ext cx="4935" cy="642778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301936" y="1646869"/>
            <a:ext cx="1418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p</a:t>
            </a:r>
            <a:r>
              <a:rPr lang="en-US" dirty="0" err="1" smtClean="0"/>
              <a:t>rio</a:t>
            </a:r>
            <a:r>
              <a:rPr lang="en-US" dirty="0" smtClean="0"/>
              <a:t>(A)=P2+1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4345358" y="1985639"/>
            <a:ext cx="215237" cy="1206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2189031" y="1994873"/>
            <a:ext cx="242867" cy="966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3105937" y="4514920"/>
            <a:ext cx="494877" cy="545545"/>
          </a:xfrm>
          <a:prstGeom prst="rect">
            <a:avLst/>
          </a:prstGeom>
          <a:solidFill>
            <a:schemeClr val="bg1">
              <a:lumMod val="65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600815" y="4514920"/>
            <a:ext cx="327322" cy="545545"/>
          </a:xfrm>
          <a:prstGeom prst="rect">
            <a:avLst/>
          </a:prstGeom>
          <a:solidFill>
            <a:srgbClr val="06A3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902904" y="2091475"/>
            <a:ext cx="654645" cy="545545"/>
          </a:xfrm>
          <a:prstGeom prst="rect">
            <a:avLst/>
          </a:prstGeom>
          <a:solidFill>
            <a:srgbClr val="06A3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/>
          <p:cNvCxnSpPr/>
          <p:nvPr/>
        </p:nvCxnSpPr>
        <p:spPr>
          <a:xfrm flipH="1" flipV="1">
            <a:off x="3619124" y="5060467"/>
            <a:ext cx="437244" cy="2135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794801" y="5201026"/>
            <a:ext cx="1352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R2 freed,</a:t>
            </a:r>
          </a:p>
          <a:p>
            <a:r>
              <a:rPr lang="en-US" dirty="0" err="1" smtClean="0"/>
              <a:t>prio</a:t>
            </a:r>
            <a:r>
              <a:rPr lang="en-US" dirty="0" smtClean="0"/>
              <a:t>(C) reset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70815" y="5190086"/>
            <a:ext cx="1201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terminates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H="1" flipV="1">
            <a:off x="3917384" y="5072937"/>
            <a:ext cx="1390554" cy="1761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347363" y="3286087"/>
            <a:ext cx="915393" cy="545545"/>
          </a:xfrm>
          <a:prstGeom prst="rect">
            <a:avLst/>
          </a:prstGeom>
          <a:solidFill>
            <a:srgbClr val="06A3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203989" y="3927489"/>
            <a:ext cx="996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cannot</a:t>
            </a:r>
          </a:p>
          <a:p>
            <a:pPr algn="ctr"/>
            <a:r>
              <a:rPr lang="en-US" dirty="0" smtClean="0"/>
              <a:t>preempt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2134349" y="3624790"/>
            <a:ext cx="297549" cy="3896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060726" y="4565527"/>
            <a:ext cx="97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R1 freed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271506" y="3288574"/>
            <a:ext cx="437919" cy="545545"/>
          </a:xfrm>
          <a:prstGeom prst="rect">
            <a:avLst/>
          </a:prstGeom>
          <a:solidFill>
            <a:schemeClr val="bg1">
              <a:lumMod val="50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/>
          <p:cNvCxnSpPr/>
          <p:nvPr/>
        </p:nvCxnSpPr>
        <p:spPr>
          <a:xfrm flipH="1">
            <a:off x="5718504" y="3082285"/>
            <a:ext cx="201076" cy="1957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641948" y="3895492"/>
            <a:ext cx="1410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allocates R2,</a:t>
            </a:r>
          </a:p>
          <a:p>
            <a:r>
              <a:rPr lang="en-US" dirty="0" err="1" smtClean="0"/>
              <a:t>prio</a:t>
            </a:r>
            <a:r>
              <a:rPr lang="en-US" dirty="0" smtClean="0"/>
              <a:t>(B)=P3+1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 flipH="1" flipV="1">
            <a:off x="5264292" y="3831632"/>
            <a:ext cx="87293" cy="14582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4343352" y="2651815"/>
            <a:ext cx="4011" cy="657929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5709425" y="3288574"/>
            <a:ext cx="772008" cy="545545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849176" y="2764424"/>
            <a:ext cx="130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allocates R1</a:t>
            </a:r>
          </a:p>
        </p:txBody>
      </p:sp>
      <p:sp>
        <p:nvSpPr>
          <p:cNvPr id="91" name="Rectangle 90"/>
          <p:cNvSpPr/>
          <p:nvPr/>
        </p:nvSpPr>
        <p:spPr>
          <a:xfrm>
            <a:off x="6481433" y="3288574"/>
            <a:ext cx="711468" cy="545545"/>
          </a:xfrm>
          <a:prstGeom prst="rect">
            <a:avLst/>
          </a:prstGeom>
          <a:solidFill>
            <a:schemeClr val="bg1">
              <a:lumMod val="50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362435" y="1057032"/>
            <a:ext cx="833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system</a:t>
            </a:r>
          </a:p>
          <a:p>
            <a:r>
              <a:rPr lang="en-US" dirty="0" smtClean="0"/>
              <a:t>ceiling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551423" y="12312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011590" y="123122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928137" y="2106270"/>
            <a:ext cx="417221" cy="545545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2893966" y="123122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P3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344168" y="123122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052702" y="123122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042059" y="12312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149776" y="4554176"/>
            <a:ext cx="1353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R2 freed</a:t>
            </a:r>
          </a:p>
          <a:p>
            <a:r>
              <a:rPr lang="en-US" dirty="0" err="1" smtClean="0"/>
              <a:t>prio</a:t>
            </a:r>
            <a:r>
              <a:rPr lang="en-US" dirty="0" smtClean="0"/>
              <a:t>(B) reset</a:t>
            </a:r>
          </a:p>
        </p:txBody>
      </p:sp>
      <p:cxnSp>
        <p:nvCxnSpPr>
          <p:cNvPr id="106" name="Straight Arrow Connector 105"/>
          <p:cNvCxnSpPr>
            <a:stCxn id="80" idx="0"/>
          </p:cNvCxnSpPr>
          <p:nvPr/>
        </p:nvCxnSpPr>
        <p:spPr>
          <a:xfrm flipH="1" flipV="1">
            <a:off x="6481434" y="3875875"/>
            <a:ext cx="69266" cy="6896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 flipV="1">
            <a:off x="7192901" y="3864524"/>
            <a:ext cx="266720" cy="7314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 flipV="1">
            <a:off x="2189030" y="1564865"/>
            <a:ext cx="12791" cy="53334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3097724" y="1569631"/>
            <a:ext cx="1" cy="292933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V="1">
            <a:off x="3591608" y="1592670"/>
            <a:ext cx="1" cy="2878831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 flipV="1">
            <a:off x="7192902" y="1575363"/>
            <a:ext cx="8751" cy="169510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4441109" y="2764424"/>
            <a:ext cx="108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preempts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 flipH="1">
            <a:off x="4341512" y="3090317"/>
            <a:ext cx="201076" cy="1957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 flipV="1">
            <a:off x="4341512" y="1592670"/>
            <a:ext cx="5852" cy="513601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196521" y="12312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85819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1" grpId="0"/>
      <p:bldP spid="3" grpId="0" animBg="1"/>
      <p:bldP spid="48" grpId="0"/>
      <p:bldP spid="54" grpId="0"/>
      <p:bldP spid="38" grpId="0" animBg="1"/>
      <p:bldP spid="52" grpId="0"/>
      <p:bldP spid="63" grpId="0" animBg="1"/>
      <p:bldP spid="64" grpId="0"/>
      <p:bldP spid="67" grpId="0"/>
      <p:bldP spid="74" grpId="0" animBg="1"/>
      <p:bldP spid="75" grpId="0" animBg="1"/>
      <p:bldP spid="76" grpId="0" animBg="1"/>
      <p:bldP spid="81" grpId="0"/>
      <p:bldP spid="53" grpId="0"/>
      <p:bldP spid="49" grpId="0" animBg="1"/>
      <p:bldP spid="70" grpId="0"/>
      <p:bldP spid="80" grpId="0"/>
      <p:bldP spid="82" grpId="0" animBg="1"/>
      <p:bldP spid="84" grpId="0"/>
      <p:bldP spid="88" grpId="0" animBg="1"/>
      <p:bldP spid="89" grpId="0"/>
      <p:bldP spid="91" grpId="0" animBg="1"/>
      <p:bldP spid="96" grpId="0"/>
      <p:bldP spid="98" grpId="0" animBg="1"/>
      <p:bldP spid="99" grpId="0"/>
      <p:bldP spid="100" grpId="0"/>
      <p:bldP spid="101" grpId="0"/>
      <p:bldP spid="104" grpId="0"/>
      <p:bldP spid="105" grpId="0"/>
      <p:bldP spid="87" grpId="0"/>
      <p:bldP spid="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56158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Ceiling/locker protocols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1798" y="1456434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Both eliminate deadlocks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Both reduce maximum blocking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task can only be blocked </a:t>
            </a:r>
            <a:r>
              <a:rPr lang="en-US" u="sng" dirty="0" smtClean="0"/>
              <a:t>once</a:t>
            </a:r>
            <a:r>
              <a:rPr lang="en-US" dirty="0" smtClean="0"/>
              <a:t> per resource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Locker protocol changes priorities more often but has fewer task switches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3551" y="3021015"/>
            <a:ext cx="302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set of tasks is schedulable if: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72665" y="3580417"/>
            <a:ext cx="980741" cy="374613"/>
            <a:chOff x="1981200" y="3581400"/>
            <a:chExt cx="980741" cy="3746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981200" y="3581400"/>
                  <a:ext cx="3818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3581400"/>
                  <a:ext cx="381836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/>
            <p:cNvSpPr txBox="1"/>
            <p:nvPr/>
          </p:nvSpPr>
          <p:spPr>
            <a:xfrm>
              <a:off x="2211415" y="3586681"/>
              <a:ext cx="750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</a:t>
              </a:r>
              <a:r>
                <a:rPr lang="en-US" dirty="0" smtClean="0"/>
                <a:t>=1…n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77465" y="4068778"/>
            <a:ext cx="1029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 k=1…</a:t>
            </a:r>
            <a:r>
              <a:rPr lang="en-US" dirty="0" err="1" smtClean="0"/>
              <a:t>i</a:t>
            </a:r>
            <a:endParaRPr lang="en-US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2514044" y="4494817"/>
            <a:ext cx="1386510" cy="708592"/>
            <a:chOff x="2478143" y="2974063"/>
            <a:chExt cx="1386510" cy="7085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219733" y="2974063"/>
                  <a:ext cx="644920" cy="7085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⌊"/>
                            <m:endChr m:val="⌋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9733" y="2974063"/>
                  <a:ext cx="644920" cy="70859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2478143" y="3143693"/>
              <a:ext cx="925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let l=1…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14044" y="5203409"/>
            <a:ext cx="5305371" cy="912173"/>
            <a:chOff x="2933417" y="3611745"/>
            <a:chExt cx="5305371" cy="9121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423320" y="3611745"/>
                  <a:ext cx="3815468" cy="9121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)</m:t>
                                </m:r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𝑙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</m:nary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3320" y="3611745"/>
                  <a:ext cx="3815468" cy="91217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2933417" y="3883165"/>
              <a:ext cx="1425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  <a:r>
                <a:rPr lang="en-US" dirty="0" smtClean="0"/>
                <a:t>or some (</a:t>
              </a:r>
              <a:r>
                <a:rPr lang="en-US" dirty="0" err="1" smtClean="0"/>
                <a:t>k,l</a:t>
              </a:r>
              <a:r>
                <a:rPr lang="en-US" dirty="0" smtClean="0"/>
                <a:t>)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248400" y="4668940"/>
            <a:ext cx="141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ax blocking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954426" y="5058544"/>
            <a:ext cx="0" cy="41628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19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65216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How to see priorities (</a:t>
            </a:r>
            <a:r>
              <a:rPr lang="en-US" sz="4400" dirty="0" err="1" smtClean="0"/>
              <a:t>linux</a:t>
            </a:r>
            <a:r>
              <a:rPr lang="en-US" sz="4400" dirty="0" smtClean="0"/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1798" y="1456434"/>
            <a:ext cx="815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ahoover@apollo01&gt;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-e -o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uid,pid,ppid,pri,ni,cmd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| more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UID   PID  PPID PRI  NI CMD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0     1     0  19   0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0     2     0  19   0 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kthreadd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0 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9     2 139   - [migration/0]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0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47     2  39 -20 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0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49     2  19   0 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khungtaskd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0    50     2  39 -20 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writeback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0    51     2  14   5 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ksmd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0    52     2   0  19 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khugepaged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15362" y="449580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riority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03552" y="4495800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niceness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325156" y="4264965"/>
            <a:ext cx="55974" cy="3307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959526" y="4251970"/>
            <a:ext cx="155274" cy="3307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7200" y="5122752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linux</a:t>
            </a:r>
            <a:r>
              <a:rPr lang="en-US" dirty="0" smtClean="0"/>
              <a:t> priorities are combinations of (a) user vs system tasks, (b) scheduler used, and (c) niceness levels used to make adjustments within a small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‘nice’ and ‘</a:t>
            </a:r>
            <a:r>
              <a:rPr lang="en-US" dirty="0" err="1"/>
              <a:t>renice</a:t>
            </a:r>
            <a:r>
              <a:rPr lang="en-US" dirty="0"/>
              <a:t>’ commands can be used to adjust </a:t>
            </a:r>
            <a:r>
              <a:rPr lang="en-US" dirty="0" smtClean="0"/>
              <a:t>priorities at startup and during execution, respectively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74683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How to see priorities (windows)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15362" y="449580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riority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03552" y="4495800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niceness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325156" y="4264965"/>
            <a:ext cx="55974" cy="3307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959526" y="4251970"/>
            <a:ext cx="155274" cy="3307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90800" y="6172200"/>
            <a:ext cx="4245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CTRL-ALT-DEL ….. Start task manager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13" y="1114228"/>
            <a:ext cx="57277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776" y="2133600"/>
            <a:ext cx="43815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24600" y="6172200"/>
            <a:ext cx="202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…right-click task</a:t>
            </a:r>
          </a:p>
        </p:txBody>
      </p:sp>
    </p:spTree>
    <p:extLst>
      <p:ext uri="{BB962C8B-B14F-4D97-AF65-F5344CB8AC3E}">
        <p14:creationId xmlns:p14="http://schemas.microsoft.com/office/powerpoint/2010/main" val="260335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1880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Outline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1752600"/>
            <a:ext cx="36560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Problems of resource sharing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Basic priority inheritance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Priority ceiling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Highest locker protocol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74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40922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Resource sharing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5467" y="5942965"/>
            <a:ext cx="6837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slicing processes requires careful management of resource access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49167" y="1610303"/>
            <a:ext cx="1099468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</a:t>
            </a:r>
            <a:r>
              <a:rPr lang="en-US" dirty="0" smtClean="0"/>
              <a:t>ord</a:t>
            </a:r>
          </a:p>
          <a:p>
            <a:pPr algn="ctr"/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429000" y="1613321"/>
            <a:ext cx="952248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</a:t>
            </a:r>
            <a:r>
              <a:rPr lang="en-US" dirty="0" smtClean="0"/>
              <a:t>eb</a:t>
            </a:r>
          </a:p>
          <a:p>
            <a:pPr algn="ctr"/>
            <a:r>
              <a:rPr lang="en-US" dirty="0" smtClean="0"/>
              <a:t>browser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976022" y="3333446"/>
            <a:ext cx="179029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</a:t>
            </a:r>
            <a:r>
              <a:rPr lang="en-US" dirty="0" smtClean="0"/>
              <a:t>perating system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865543" y="3284489"/>
            <a:ext cx="4011257" cy="467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615226" y="2299309"/>
            <a:ext cx="567350" cy="990600"/>
            <a:chOff x="2438400" y="3810000"/>
            <a:chExt cx="567350" cy="990600"/>
          </a:xfrm>
        </p:grpSpPr>
        <p:sp>
          <p:nvSpPr>
            <p:cNvPr id="31" name="Down Arrow 30"/>
            <p:cNvSpPr/>
            <p:nvPr/>
          </p:nvSpPr>
          <p:spPr>
            <a:xfrm>
              <a:off x="2438400" y="3810000"/>
              <a:ext cx="567350" cy="990600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 rot="16200000">
              <a:off x="2256355" y="4074079"/>
              <a:ext cx="897490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process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621449" y="2299309"/>
            <a:ext cx="567350" cy="990600"/>
            <a:chOff x="2438400" y="3810000"/>
            <a:chExt cx="567350" cy="990600"/>
          </a:xfrm>
        </p:grpSpPr>
        <p:sp>
          <p:nvSpPr>
            <p:cNvPr id="52" name="Down Arrow 51"/>
            <p:cNvSpPr/>
            <p:nvPr/>
          </p:nvSpPr>
          <p:spPr>
            <a:xfrm>
              <a:off x="2438400" y="3810000"/>
              <a:ext cx="567350" cy="990600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 rot="16200000">
              <a:off x="2256355" y="4074079"/>
              <a:ext cx="897490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process</a:t>
              </a:r>
              <a:endParaRPr lang="en-US" dirty="0"/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10475" r="8081" b="19636"/>
          <a:stretch/>
        </p:blipFill>
        <p:spPr bwMode="auto">
          <a:xfrm>
            <a:off x="2182576" y="4767232"/>
            <a:ext cx="1523490" cy="102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667000" y="3748800"/>
            <a:ext cx="567350" cy="990600"/>
            <a:chOff x="2438400" y="3810000"/>
            <a:chExt cx="567350" cy="990600"/>
          </a:xfrm>
        </p:grpSpPr>
        <p:sp>
          <p:nvSpPr>
            <p:cNvPr id="20" name="Down Arrow 19"/>
            <p:cNvSpPr/>
            <p:nvPr/>
          </p:nvSpPr>
          <p:spPr>
            <a:xfrm>
              <a:off x="2438400" y="3810000"/>
              <a:ext cx="567350" cy="990600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2450864" y="4074079"/>
              <a:ext cx="508474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run</a:t>
              </a:r>
              <a:endParaRPr lang="en-US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978" y="2725419"/>
            <a:ext cx="18573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525368" y="4397900"/>
            <a:ext cx="1000595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resource</a:t>
            </a:r>
            <a:endParaRPr lang="en-US" dirty="0"/>
          </a:p>
        </p:txBody>
      </p:sp>
      <p:sp>
        <p:nvSpPr>
          <p:cNvPr id="2" name="Freeform 1"/>
          <p:cNvSpPr/>
          <p:nvPr/>
        </p:nvSpPr>
        <p:spPr>
          <a:xfrm>
            <a:off x="2462543" y="1181276"/>
            <a:ext cx="4291342" cy="1933116"/>
          </a:xfrm>
          <a:custGeom>
            <a:avLst/>
            <a:gdLst>
              <a:gd name="connsiteX0" fmla="*/ 0 w 4291342"/>
              <a:gd name="connsiteY0" fmla="*/ 448348 h 1933116"/>
              <a:gd name="connsiteX1" fmla="*/ 669956 w 4291342"/>
              <a:gd name="connsiteY1" fmla="*/ 68102 h 1933116"/>
              <a:gd name="connsiteX2" fmla="*/ 2353901 w 4291342"/>
              <a:gd name="connsiteY2" fmla="*/ 68102 h 1933116"/>
              <a:gd name="connsiteX3" fmla="*/ 3603279 w 4291342"/>
              <a:gd name="connsiteY3" fmla="*/ 756166 h 1933116"/>
              <a:gd name="connsiteX4" fmla="*/ 4291342 w 4291342"/>
              <a:gd name="connsiteY4" fmla="*/ 1933116 h 193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1342" h="1933116">
                <a:moveTo>
                  <a:pt x="0" y="448348"/>
                </a:moveTo>
                <a:cubicBezTo>
                  <a:pt x="138819" y="289912"/>
                  <a:pt x="277639" y="131476"/>
                  <a:pt x="669956" y="68102"/>
                </a:cubicBezTo>
                <a:cubicBezTo>
                  <a:pt x="1062273" y="4728"/>
                  <a:pt x="1865014" y="-46575"/>
                  <a:pt x="2353901" y="68102"/>
                </a:cubicBezTo>
                <a:cubicBezTo>
                  <a:pt x="2842788" y="182779"/>
                  <a:pt x="3280372" y="445330"/>
                  <a:pt x="3603279" y="756166"/>
                </a:cubicBezTo>
                <a:cubicBezTo>
                  <a:pt x="3926186" y="1067002"/>
                  <a:pt x="4108764" y="1500059"/>
                  <a:pt x="4291342" y="1933116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390931" y="1946495"/>
            <a:ext cx="2047315" cy="1231271"/>
          </a:xfrm>
          <a:custGeom>
            <a:avLst/>
            <a:gdLst>
              <a:gd name="connsiteX0" fmla="*/ 0 w 2047315"/>
              <a:gd name="connsiteY0" fmla="*/ 0 h 1231271"/>
              <a:gd name="connsiteX1" fmla="*/ 1004934 w 2047315"/>
              <a:gd name="connsiteY1" fmla="*/ 289711 h 1231271"/>
              <a:gd name="connsiteX2" fmla="*/ 1910281 w 2047315"/>
              <a:gd name="connsiteY2" fmla="*/ 1041149 h 1231271"/>
              <a:gd name="connsiteX3" fmla="*/ 2027976 w 2047315"/>
              <a:gd name="connsiteY3" fmla="*/ 1231271 h 123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7315" h="1231271">
                <a:moveTo>
                  <a:pt x="0" y="0"/>
                </a:moveTo>
                <a:cubicBezTo>
                  <a:pt x="343277" y="58093"/>
                  <a:pt x="686554" y="116186"/>
                  <a:pt x="1004934" y="289711"/>
                </a:cubicBezTo>
                <a:cubicBezTo>
                  <a:pt x="1323314" y="463236"/>
                  <a:pt x="1739774" y="884222"/>
                  <a:pt x="1910281" y="1041149"/>
                </a:cubicBezTo>
                <a:cubicBezTo>
                  <a:pt x="2080788" y="1198076"/>
                  <a:pt x="2054382" y="1214673"/>
                  <a:pt x="2027976" y="1231271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35531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Resource locks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244" y="3117709"/>
            <a:ext cx="1002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critical</a:t>
            </a:r>
          </a:p>
          <a:p>
            <a:r>
              <a:rPr lang="en-US" dirty="0" smtClean="0"/>
              <a:t>code</a:t>
            </a:r>
          </a:p>
          <a:p>
            <a:r>
              <a:rPr lang="en-US" dirty="0" smtClean="0"/>
              <a:t>(section)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87844" y="2310780"/>
            <a:ext cx="1869756" cy="258532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program #1</a:t>
            </a:r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….</a:t>
            </a:r>
          </a:p>
          <a:p>
            <a:r>
              <a:rPr lang="en-US" dirty="0"/>
              <a:t>s</a:t>
            </a:r>
            <a:r>
              <a:rPr lang="en-US" dirty="0" smtClean="0"/>
              <a:t>tart using printer</a:t>
            </a:r>
          </a:p>
          <a:p>
            <a:r>
              <a:rPr lang="en-US" dirty="0" smtClean="0"/>
              <a:t>….</a:t>
            </a:r>
          </a:p>
          <a:p>
            <a:r>
              <a:rPr lang="en-US" dirty="0"/>
              <a:t>e</a:t>
            </a:r>
            <a:r>
              <a:rPr lang="en-US" dirty="0" smtClean="0"/>
              <a:t>nd using printer</a:t>
            </a:r>
          </a:p>
          <a:p>
            <a:r>
              <a:rPr lang="en-US" dirty="0" smtClean="0"/>
              <a:t>….</a:t>
            </a:r>
          </a:p>
          <a:p>
            <a:r>
              <a:rPr lang="en-US" dirty="0" smtClean="0"/>
              <a:t>….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t="6266" r="16624" b="9982"/>
          <a:stretch/>
        </p:blipFill>
        <p:spPr bwMode="auto">
          <a:xfrm>
            <a:off x="7344902" y="498980"/>
            <a:ext cx="1350291" cy="179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158266" y="2312926"/>
            <a:ext cx="1869756" cy="258532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program #2</a:t>
            </a:r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….</a:t>
            </a:r>
          </a:p>
          <a:p>
            <a:r>
              <a:rPr lang="en-US" dirty="0"/>
              <a:t>s</a:t>
            </a:r>
            <a:r>
              <a:rPr lang="en-US" dirty="0" smtClean="0"/>
              <a:t>tart using printer</a:t>
            </a:r>
          </a:p>
          <a:p>
            <a:r>
              <a:rPr lang="en-US" dirty="0" smtClean="0"/>
              <a:t>….</a:t>
            </a:r>
          </a:p>
          <a:p>
            <a:r>
              <a:rPr lang="en-US" dirty="0"/>
              <a:t>e</a:t>
            </a:r>
            <a:r>
              <a:rPr lang="en-US" dirty="0" smtClean="0"/>
              <a:t>nd using printer</a:t>
            </a:r>
          </a:p>
          <a:p>
            <a:r>
              <a:rPr lang="en-US" dirty="0" smtClean="0"/>
              <a:t>….</a:t>
            </a:r>
          </a:p>
          <a:p>
            <a:r>
              <a:rPr lang="en-US" dirty="0" smtClean="0"/>
              <a:t>….</a:t>
            </a:r>
          </a:p>
          <a:p>
            <a:endParaRPr lang="en-US" dirty="0"/>
          </a:p>
        </p:txBody>
      </p:sp>
      <p:sp>
        <p:nvSpPr>
          <p:cNvPr id="2" name="Right Brace 1"/>
          <p:cNvSpPr/>
          <p:nvPr/>
        </p:nvSpPr>
        <p:spPr>
          <a:xfrm flipH="1">
            <a:off x="1320297" y="3196348"/>
            <a:ext cx="340044" cy="76605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489065" y="3162504"/>
            <a:ext cx="1002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critical</a:t>
            </a:r>
          </a:p>
          <a:p>
            <a:r>
              <a:rPr lang="en-US" dirty="0" smtClean="0"/>
              <a:t>code</a:t>
            </a:r>
          </a:p>
          <a:p>
            <a:r>
              <a:rPr lang="en-US" dirty="0" smtClean="0"/>
              <a:t>(section)</a:t>
            </a:r>
          </a:p>
        </p:txBody>
      </p:sp>
      <p:sp>
        <p:nvSpPr>
          <p:cNvPr id="33" name="Right Brace 32"/>
          <p:cNvSpPr/>
          <p:nvPr/>
        </p:nvSpPr>
        <p:spPr>
          <a:xfrm>
            <a:off x="7115825" y="3222561"/>
            <a:ext cx="340044" cy="76605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805623" y="3418775"/>
            <a:ext cx="1242841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semaphore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143000" y="5638800"/>
            <a:ext cx="6783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echanisms like semaphores provide mutual exclusion access (</a:t>
            </a:r>
            <a:r>
              <a:rPr lang="en-US" dirty="0" err="1" smtClean="0"/>
              <a:t>mutex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8007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23038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Deadlock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94244" y="5715000"/>
            <a:ext cx="682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asks waiting on resources being used by other tasks in circular pattern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2955" y="2439697"/>
            <a:ext cx="74930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task A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295400" y="1982656"/>
            <a:ext cx="7391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9600" y="179799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59554" y="3199140"/>
            <a:ext cx="130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allocates R1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2610470" y="2922782"/>
            <a:ext cx="7193" cy="340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72955" y="3819139"/>
            <a:ext cx="741293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task </a:t>
            </a:r>
            <a:r>
              <a:rPr lang="en-US" dirty="0"/>
              <a:t>B</a:t>
            </a:r>
          </a:p>
        </p:txBody>
      </p:sp>
      <p:sp>
        <p:nvSpPr>
          <p:cNvPr id="3" name="Rectangle 2"/>
          <p:cNvSpPr/>
          <p:nvPr/>
        </p:nvSpPr>
        <p:spPr>
          <a:xfrm>
            <a:off x="1550863" y="2364283"/>
            <a:ext cx="1066800" cy="545545"/>
          </a:xfrm>
          <a:prstGeom prst="rect">
            <a:avLst/>
          </a:prstGeom>
          <a:solidFill>
            <a:srgbClr val="06A3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10475" r="8081" b="19636"/>
          <a:stretch/>
        </p:blipFill>
        <p:spPr bwMode="auto">
          <a:xfrm>
            <a:off x="1782091" y="2412995"/>
            <a:ext cx="666207" cy="44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664" y="2388638"/>
            <a:ext cx="556797" cy="49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5" t="17234" r="18307" b="17710"/>
          <a:stretch/>
        </p:blipFill>
        <p:spPr bwMode="auto">
          <a:xfrm>
            <a:off x="5050935" y="3844748"/>
            <a:ext cx="462328" cy="46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2617663" y="2364283"/>
            <a:ext cx="1066800" cy="545545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684463" y="3794135"/>
            <a:ext cx="1066800" cy="545545"/>
          </a:xfrm>
          <a:prstGeom prst="rect">
            <a:avLst/>
          </a:prstGeom>
          <a:solidFill>
            <a:srgbClr val="06A3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10475" r="8081" b="19636"/>
          <a:stretch/>
        </p:blipFill>
        <p:spPr bwMode="auto">
          <a:xfrm>
            <a:off x="3915691" y="3842847"/>
            <a:ext cx="666207" cy="44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4751263" y="3794135"/>
            <a:ext cx="1066800" cy="545545"/>
          </a:xfrm>
          <a:prstGeom prst="rect">
            <a:avLst/>
          </a:prstGeom>
          <a:solidFill>
            <a:schemeClr val="bg1">
              <a:lumMod val="50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402455" y="4760294"/>
            <a:ext cx="108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preempts</a:t>
            </a:r>
          </a:p>
        </p:txBody>
      </p:sp>
      <p:cxnSp>
        <p:nvCxnSpPr>
          <p:cNvPr id="44" name="Straight Arrow Connector 43"/>
          <p:cNvCxnSpPr>
            <a:stCxn id="43" idx="0"/>
          </p:cNvCxnSpPr>
          <p:nvPr/>
        </p:nvCxnSpPr>
        <p:spPr>
          <a:xfrm flipV="1">
            <a:off x="2945617" y="4330276"/>
            <a:ext cx="717490" cy="4300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974459" y="4749501"/>
            <a:ext cx="130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allocates R2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4751263" y="4377582"/>
            <a:ext cx="0" cy="42270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5821594" y="4370267"/>
            <a:ext cx="301269" cy="4300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518544" y="4744512"/>
            <a:ext cx="235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ttempts to allocate R1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595" y="2387989"/>
            <a:ext cx="556797" cy="49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5821594" y="2363634"/>
            <a:ext cx="1066800" cy="545545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6893177" y="2922782"/>
            <a:ext cx="1" cy="340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071314" y="3199140"/>
            <a:ext cx="235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ttempts to allocate R2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3684463" y="2885473"/>
            <a:ext cx="0" cy="908662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5821594" y="2909179"/>
            <a:ext cx="0" cy="908662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61798" y="2343362"/>
            <a:ext cx="0" cy="24502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18016" y="4760294"/>
            <a:ext cx="875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</a:t>
            </a:r>
          </a:p>
          <a:p>
            <a:r>
              <a:rPr lang="en-US" dirty="0" smtClean="0"/>
              <a:t>priority</a:t>
            </a:r>
          </a:p>
        </p:txBody>
      </p:sp>
    </p:spTree>
    <p:extLst>
      <p:ext uri="{BB962C8B-B14F-4D97-AF65-F5344CB8AC3E}">
        <p14:creationId xmlns:p14="http://schemas.microsoft.com/office/powerpoint/2010/main" val="44923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1" grpId="0"/>
      <p:bldP spid="3" grpId="0" animBg="1"/>
      <p:bldP spid="37" grpId="0" animBg="1"/>
      <p:bldP spid="39" grpId="0" animBg="1"/>
      <p:bldP spid="42" grpId="0" animBg="1"/>
      <p:bldP spid="43" grpId="0"/>
      <p:bldP spid="45" grpId="0"/>
      <p:bldP spid="48" grpId="0"/>
      <p:bldP spid="50" grpId="0" animBg="1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4995272" y="1873231"/>
            <a:ext cx="727530" cy="545545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287478" y="1894152"/>
            <a:ext cx="643722" cy="545545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1798" y="363648"/>
            <a:ext cx="40811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Priority inversion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67553" y="5930020"/>
            <a:ext cx="6573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riority inversion = higher priority task waiting on lower priority task</a:t>
            </a:r>
          </a:p>
          <a:p>
            <a:r>
              <a:rPr lang="en-US" dirty="0"/>
              <a:t>w</a:t>
            </a:r>
            <a:r>
              <a:rPr lang="en-US" dirty="0" smtClean="0"/>
              <a:t>e seek to limit the maximum blocking 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6198" y="1978345"/>
            <a:ext cx="74930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task A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292589" y="1462721"/>
            <a:ext cx="7391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6789" y="1278055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73298" y="2723605"/>
            <a:ext cx="130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allocates R1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2295437" y="2447760"/>
            <a:ext cx="7193" cy="340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910" y="3181043"/>
            <a:ext cx="741293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task </a:t>
            </a:r>
            <a:r>
              <a:rPr lang="en-US" dirty="0"/>
              <a:t>B</a:t>
            </a:r>
          </a:p>
        </p:txBody>
      </p:sp>
      <p:sp>
        <p:nvSpPr>
          <p:cNvPr id="3" name="Rectangle 2"/>
          <p:cNvSpPr/>
          <p:nvPr/>
        </p:nvSpPr>
        <p:spPr>
          <a:xfrm>
            <a:off x="1557845" y="1894152"/>
            <a:ext cx="735137" cy="545545"/>
          </a:xfrm>
          <a:prstGeom prst="rect">
            <a:avLst/>
          </a:prstGeom>
          <a:solidFill>
            <a:srgbClr val="06A3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925802" y="3092937"/>
            <a:ext cx="533400" cy="545545"/>
          </a:xfrm>
          <a:prstGeom prst="rect">
            <a:avLst/>
          </a:prstGeom>
          <a:solidFill>
            <a:srgbClr val="06A3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25413" y="3725744"/>
            <a:ext cx="108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preempts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2621688" y="3636358"/>
            <a:ext cx="303054" cy="19688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4109514" y="4856409"/>
            <a:ext cx="105813" cy="2652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702959" y="5002455"/>
            <a:ext cx="1277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ttempts to</a:t>
            </a:r>
          </a:p>
          <a:p>
            <a:pPr algn="ctr"/>
            <a:r>
              <a:rPr lang="en-US" dirty="0" smtClean="0"/>
              <a:t>allocate R1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864589" y="1475016"/>
            <a:ext cx="1175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R1 is freed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2931200" y="2447760"/>
            <a:ext cx="0" cy="645177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61798" y="1894152"/>
            <a:ext cx="0" cy="30531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18015" y="4844084"/>
            <a:ext cx="875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</a:t>
            </a:r>
          </a:p>
          <a:p>
            <a:r>
              <a:rPr lang="en-US" dirty="0" smtClean="0"/>
              <a:t>priority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1481" y="4391937"/>
            <a:ext cx="739690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task C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455030" y="4303831"/>
            <a:ext cx="654645" cy="545545"/>
          </a:xfrm>
          <a:prstGeom prst="rect">
            <a:avLst/>
          </a:prstGeom>
          <a:solidFill>
            <a:srgbClr val="06A3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3455030" y="3638482"/>
            <a:ext cx="0" cy="665349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454047" y="4987094"/>
            <a:ext cx="108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preempts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3171308" y="4848875"/>
            <a:ext cx="303054" cy="19688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109514" y="4303831"/>
            <a:ext cx="1606305" cy="545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4187948" y="4374838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blocking time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4109675" y="3638482"/>
            <a:ext cx="4011" cy="664848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113686" y="3090813"/>
            <a:ext cx="881586" cy="545545"/>
          </a:xfrm>
          <a:prstGeom prst="rect">
            <a:avLst/>
          </a:prstGeom>
          <a:solidFill>
            <a:srgbClr val="06A3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341948" y="3786490"/>
            <a:ext cx="1201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terminates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5012452" y="3618241"/>
            <a:ext cx="0" cy="2150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5001822" y="2418776"/>
            <a:ext cx="0" cy="672037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589883" y="1454044"/>
            <a:ext cx="1352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still owns R1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5728363" y="1752600"/>
            <a:ext cx="215237" cy="1206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4832505" y="1752600"/>
            <a:ext cx="155784" cy="1415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5715819" y="2401702"/>
            <a:ext cx="9783" cy="1901628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5714310" y="4303831"/>
            <a:ext cx="363765" cy="545545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078075" y="4303831"/>
            <a:ext cx="654645" cy="545545"/>
          </a:xfrm>
          <a:prstGeom prst="rect">
            <a:avLst/>
          </a:prstGeom>
          <a:solidFill>
            <a:srgbClr val="06A3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731343" y="1873231"/>
            <a:ext cx="654645" cy="545545"/>
          </a:xfrm>
          <a:prstGeom prst="rect">
            <a:avLst/>
          </a:prstGeom>
          <a:solidFill>
            <a:srgbClr val="06A3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6732720" y="2437517"/>
            <a:ext cx="9783" cy="1901628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5710066" y="4844084"/>
            <a:ext cx="1" cy="2652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146536" y="5000612"/>
            <a:ext cx="130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allocates R1</a:t>
            </a:r>
          </a:p>
        </p:txBody>
      </p:sp>
    </p:spTree>
    <p:extLst>
      <p:ext uri="{BB962C8B-B14F-4D97-AF65-F5344CB8AC3E}">
        <p14:creationId xmlns:p14="http://schemas.microsoft.com/office/powerpoint/2010/main" val="337872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5900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Basic priority inheritance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1798" y="1600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a task requests an unavailable resource, currently in use by a lower priority task,</a:t>
            </a:r>
          </a:p>
          <a:p>
            <a:r>
              <a:rPr lang="en-US" dirty="0" smtClean="0"/>
              <a:t>then the lower priority task temporarily inherits the higher priority of the waiting task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37654" y="5832747"/>
            <a:ext cx="675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dynamic priorities = task priorities can be altered by scheduler (O/S)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1" y="25146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6886398" y="33528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Imagine being able to increase speed of slower car remotely...</a:t>
            </a:r>
          </a:p>
        </p:txBody>
      </p:sp>
    </p:spTree>
    <p:extLst>
      <p:ext uri="{BB962C8B-B14F-4D97-AF65-F5344CB8AC3E}">
        <p14:creationId xmlns:p14="http://schemas.microsoft.com/office/powerpoint/2010/main" val="225227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4113686" y="1882082"/>
            <a:ext cx="727530" cy="545545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287478" y="1894152"/>
            <a:ext cx="643722" cy="545545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1798" y="363648"/>
            <a:ext cx="5900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Basic priority inheritance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67553" y="5930020"/>
            <a:ext cx="5804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task A gets temporary priority boost, reducing blocking 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6198" y="1978345"/>
            <a:ext cx="74930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task 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73298" y="2723605"/>
            <a:ext cx="130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allocates R1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2295437" y="2447760"/>
            <a:ext cx="7193" cy="340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910" y="3181043"/>
            <a:ext cx="741293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task </a:t>
            </a:r>
            <a:r>
              <a:rPr lang="en-US" dirty="0"/>
              <a:t>B</a:t>
            </a:r>
          </a:p>
        </p:txBody>
      </p:sp>
      <p:sp>
        <p:nvSpPr>
          <p:cNvPr id="3" name="Rectangle 2"/>
          <p:cNvSpPr/>
          <p:nvPr/>
        </p:nvSpPr>
        <p:spPr>
          <a:xfrm>
            <a:off x="1557845" y="1894152"/>
            <a:ext cx="735137" cy="545545"/>
          </a:xfrm>
          <a:prstGeom prst="rect">
            <a:avLst/>
          </a:prstGeom>
          <a:solidFill>
            <a:srgbClr val="06A3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925802" y="3092937"/>
            <a:ext cx="533400" cy="545545"/>
          </a:xfrm>
          <a:prstGeom prst="rect">
            <a:avLst/>
          </a:prstGeom>
          <a:solidFill>
            <a:srgbClr val="06A3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26052" y="3730523"/>
            <a:ext cx="108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preempts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2621688" y="3636358"/>
            <a:ext cx="303054" cy="19688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4109514" y="4856409"/>
            <a:ext cx="105813" cy="2652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702959" y="5002455"/>
            <a:ext cx="1277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ttempts to</a:t>
            </a:r>
          </a:p>
          <a:p>
            <a:pPr algn="ctr"/>
            <a:r>
              <a:rPr lang="en-US" dirty="0" smtClean="0"/>
              <a:t>allocate R1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016115" y="1176144"/>
            <a:ext cx="1361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R1 is freed</a:t>
            </a:r>
          </a:p>
          <a:p>
            <a:pPr algn="ctr"/>
            <a:r>
              <a:rPr lang="en-US" dirty="0" err="1" smtClean="0"/>
              <a:t>prio</a:t>
            </a:r>
            <a:r>
              <a:rPr lang="en-US" dirty="0" smtClean="0"/>
              <a:t>(A) reset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2931200" y="2447760"/>
            <a:ext cx="0" cy="645177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61798" y="1894152"/>
            <a:ext cx="0" cy="30531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18015" y="4844084"/>
            <a:ext cx="875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</a:t>
            </a:r>
          </a:p>
          <a:p>
            <a:r>
              <a:rPr lang="en-US" dirty="0" smtClean="0"/>
              <a:t>priority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1481" y="4391937"/>
            <a:ext cx="739690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task C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455030" y="4303831"/>
            <a:ext cx="654645" cy="545545"/>
          </a:xfrm>
          <a:prstGeom prst="rect">
            <a:avLst/>
          </a:prstGeom>
          <a:solidFill>
            <a:srgbClr val="06A3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3455030" y="3638482"/>
            <a:ext cx="0" cy="665349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454047" y="4987094"/>
            <a:ext cx="108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preempts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3171308" y="4848875"/>
            <a:ext cx="303054" cy="19688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109515" y="4303831"/>
            <a:ext cx="731702" cy="545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4130450" y="4339145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blocking</a:t>
            </a:r>
          </a:p>
          <a:p>
            <a:pPr algn="ctr"/>
            <a:r>
              <a:rPr lang="en-US" sz="1200" i="1" dirty="0" smtClean="0"/>
              <a:t>time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H="1" flipV="1">
            <a:off x="4106703" y="2418776"/>
            <a:ext cx="2972" cy="1884554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5851134" y="3088281"/>
            <a:ext cx="881586" cy="545545"/>
          </a:xfrm>
          <a:prstGeom prst="rect">
            <a:avLst/>
          </a:prstGeom>
          <a:solidFill>
            <a:srgbClr val="06A3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071160" y="3813650"/>
            <a:ext cx="1201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terminates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6741664" y="3645401"/>
            <a:ext cx="0" cy="2150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4841217" y="2418778"/>
            <a:ext cx="9870" cy="1884552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588748" y="1462895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p</a:t>
            </a:r>
            <a:r>
              <a:rPr lang="en-US" dirty="0" err="1" smtClean="0"/>
              <a:t>rio</a:t>
            </a:r>
            <a:r>
              <a:rPr lang="en-US" dirty="0" smtClean="0"/>
              <a:t>(A)=</a:t>
            </a:r>
            <a:r>
              <a:rPr lang="en-US" dirty="0" err="1" smtClean="0"/>
              <a:t>prio</a:t>
            </a:r>
            <a:r>
              <a:rPr lang="en-US" dirty="0" smtClean="0"/>
              <a:t>(C)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4846778" y="1761451"/>
            <a:ext cx="215237" cy="1206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950919" y="1761451"/>
            <a:ext cx="155784" cy="1415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5836109" y="3633826"/>
            <a:ext cx="4891" cy="669504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4834489" y="4303831"/>
            <a:ext cx="363765" cy="545545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198254" y="4303831"/>
            <a:ext cx="654645" cy="545545"/>
          </a:xfrm>
          <a:prstGeom prst="rect">
            <a:avLst/>
          </a:prstGeom>
          <a:solidFill>
            <a:srgbClr val="06A3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742503" y="1882082"/>
            <a:ext cx="654645" cy="545545"/>
          </a:xfrm>
          <a:prstGeom prst="rect">
            <a:avLst/>
          </a:prstGeom>
          <a:solidFill>
            <a:srgbClr val="06A3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6742503" y="2437517"/>
            <a:ext cx="0" cy="650764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4851088" y="4856410"/>
            <a:ext cx="347166" cy="25288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146536" y="5000612"/>
            <a:ext cx="130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allocates R1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72094" y="4981623"/>
            <a:ext cx="1201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terminates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H="1" flipV="1">
            <a:off x="5852899" y="4856410"/>
            <a:ext cx="889604" cy="2150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98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4560906" y="1882082"/>
            <a:ext cx="280309" cy="545545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044609" y="1894152"/>
            <a:ext cx="485737" cy="545545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1798" y="363648"/>
            <a:ext cx="51062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Transitive inheritance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34640" y="5930020"/>
            <a:ext cx="561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priority inheritances can cascade, extending blocking 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6198" y="1978345"/>
            <a:ext cx="74930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task 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167383" y="2522719"/>
            <a:ext cx="130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allocates R1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926052" y="2447761"/>
            <a:ext cx="127752" cy="17015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910" y="3181043"/>
            <a:ext cx="741293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task </a:t>
            </a:r>
            <a:r>
              <a:rPr lang="en-US" dirty="0"/>
              <a:t>B</a:t>
            </a:r>
          </a:p>
        </p:txBody>
      </p:sp>
      <p:sp>
        <p:nvSpPr>
          <p:cNvPr id="3" name="Rectangle 2"/>
          <p:cNvSpPr/>
          <p:nvPr/>
        </p:nvSpPr>
        <p:spPr>
          <a:xfrm>
            <a:off x="1557845" y="1894152"/>
            <a:ext cx="499555" cy="545545"/>
          </a:xfrm>
          <a:prstGeom prst="rect">
            <a:avLst/>
          </a:prstGeom>
          <a:solidFill>
            <a:srgbClr val="06A3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4109514" y="4856409"/>
            <a:ext cx="105813" cy="2652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702959" y="5002455"/>
            <a:ext cx="1277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ttempts to</a:t>
            </a:r>
          </a:p>
          <a:p>
            <a:pPr algn="ctr"/>
            <a:r>
              <a:rPr lang="en-US" dirty="0" smtClean="0"/>
              <a:t>allocate R2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016115" y="1176144"/>
            <a:ext cx="1361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R1 is freed</a:t>
            </a:r>
          </a:p>
          <a:p>
            <a:pPr algn="ctr"/>
            <a:r>
              <a:rPr lang="en-US" dirty="0" err="1" smtClean="0"/>
              <a:t>prio</a:t>
            </a:r>
            <a:r>
              <a:rPr lang="en-US" dirty="0" smtClean="0"/>
              <a:t>(A) reset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2530346" y="2447760"/>
            <a:ext cx="0" cy="645177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61798" y="1894152"/>
            <a:ext cx="0" cy="30531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18015" y="4844084"/>
            <a:ext cx="875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</a:t>
            </a:r>
          </a:p>
          <a:p>
            <a:r>
              <a:rPr lang="en-US" dirty="0" smtClean="0"/>
              <a:t>priority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1481" y="4391937"/>
            <a:ext cx="739690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task C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455030" y="4303831"/>
            <a:ext cx="654645" cy="545545"/>
          </a:xfrm>
          <a:prstGeom prst="rect">
            <a:avLst/>
          </a:prstGeom>
          <a:solidFill>
            <a:srgbClr val="06A3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3459747" y="3611958"/>
            <a:ext cx="0" cy="665349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454047" y="4987094"/>
            <a:ext cx="108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preempts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3171308" y="4848875"/>
            <a:ext cx="303054" cy="19688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109514" y="4303831"/>
            <a:ext cx="1726595" cy="545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4248129" y="4392943"/>
            <a:ext cx="1441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b</a:t>
            </a:r>
            <a:r>
              <a:rPr lang="en-US" i="1" dirty="0" smtClean="0"/>
              <a:t>locking time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4109675" y="3645401"/>
            <a:ext cx="4011" cy="657929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869481" y="3073378"/>
            <a:ext cx="881586" cy="545545"/>
          </a:xfrm>
          <a:prstGeom prst="rect">
            <a:avLst/>
          </a:prstGeom>
          <a:solidFill>
            <a:srgbClr val="06A3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048480" y="3813650"/>
            <a:ext cx="1201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terminates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7718984" y="3645401"/>
            <a:ext cx="0" cy="2150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7753548" y="2447761"/>
            <a:ext cx="4935" cy="642778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209640" y="1462895"/>
            <a:ext cx="235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p</a:t>
            </a:r>
            <a:r>
              <a:rPr lang="en-US" dirty="0" err="1" smtClean="0"/>
              <a:t>rio</a:t>
            </a:r>
            <a:r>
              <a:rPr lang="en-US" dirty="0" smtClean="0"/>
              <a:t>(A)=</a:t>
            </a:r>
            <a:r>
              <a:rPr lang="en-US" dirty="0" err="1" smtClean="0"/>
              <a:t>prio</a:t>
            </a:r>
            <a:r>
              <a:rPr lang="en-US" dirty="0" smtClean="0"/>
              <a:t>(B)=</a:t>
            </a:r>
            <a:r>
              <a:rPr lang="en-US" dirty="0" err="1" smtClean="0"/>
              <a:t>prio</a:t>
            </a:r>
            <a:r>
              <a:rPr lang="en-US" dirty="0" smtClean="0"/>
              <a:t>(C)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4846778" y="1761451"/>
            <a:ext cx="215237" cy="1206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4397474" y="1761451"/>
            <a:ext cx="155784" cy="1415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5836109" y="3633826"/>
            <a:ext cx="4891" cy="669504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5844853" y="4303831"/>
            <a:ext cx="363765" cy="545545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214836" y="4303831"/>
            <a:ext cx="654645" cy="545545"/>
          </a:xfrm>
          <a:prstGeom prst="rect">
            <a:avLst/>
          </a:prstGeom>
          <a:solidFill>
            <a:srgbClr val="06A3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743592" y="1882082"/>
            <a:ext cx="654645" cy="545545"/>
          </a:xfrm>
          <a:prstGeom prst="rect">
            <a:avLst/>
          </a:prstGeom>
          <a:solidFill>
            <a:srgbClr val="06A3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6869482" y="3648983"/>
            <a:ext cx="0" cy="650764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5836109" y="4846227"/>
            <a:ext cx="0" cy="27079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185193" y="5056039"/>
            <a:ext cx="130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allocates R2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72094" y="5044997"/>
            <a:ext cx="1201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terminates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H="1" flipV="1">
            <a:off x="6869482" y="4856410"/>
            <a:ext cx="178998" cy="26060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017111" y="3082033"/>
            <a:ext cx="437919" cy="545545"/>
          </a:xfrm>
          <a:prstGeom prst="rect">
            <a:avLst/>
          </a:prstGeom>
          <a:solidFill>
            <a:schemeClr val="bg1">
              <a:lumMod val="50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530346" y="3082033"/>
            <a:ext cx="499555" cy="545545"/>
          </a:xfrm>
          <a:prstGeom prst="rect">
            <a:avLst/>
          </a:prstGeom>
          <a:solidFill>
            <a:srgbClr val="06A3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014683" y="3723435"/>
            <a:ext cx="108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preempts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1989928" y="3630065"/>
            <a:ext cx="533054" cy="1802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153199" y="3715142"/>
            <a:ext cx="130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allocates R2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2911868" y="3640184"/>
            <a:ext cx="127752" cy="17015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682318" y="2619379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prio</a:t>
            </a:r>
            <a:r>
              <a:rPr lang="en-US" dirty="0" smtClean="0"/>
              <a:t>(B)=</a:t>
            </a:r>
            <a:r>
              <a:rPr lang="en-US" dirty="0" err="1" smtClean="0"/>
              <a:t>prio</a:t>
            </a:r>
            <a:r>
              <a:rPr lang="en-US" dirty="0" smtClean="0"/>
              <a:t>(C)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122988" y="3099856"/>
            <a:ext cx="437919" cy="545545"/>
          </a:xfrm>
          <a:prstGeom prst="rect">
            <a:avLst/>
          </a:prstGeom>
          <a:solidFill>
            <a:schemeClr val="bg1">
              <a:lumMod val="50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3957902" y="2946729"/>
            <a:ext cx="155784" cy="1415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430265" y="3731128"/>
            <a:ext cx="1277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ttempts to</a:t>
            </a:r>
          </a:p>
          <a:p>
            <a:pPr algn="ctr"/>
            <a:r>
              <a:rPr lang="en-US" dirty="0" smtClean="0"/>
              <a:t>allocate R1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 flipH="1" flipV="1">
            <a:off x="4560907" y="3667827"/>
            <a:ext cx="87293" cy="14582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4568928" y="2415450"/>
            <a:ext cx="0" cy="683862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4844772" y="2441383"/>
            <a:ext cx="4011" cy="657929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4846777" y="3092937"/>
            <a:ext cx="280309" cy="545545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4995984" y="1963597"/>
            <a:ext cx="130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allocates R1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 flipH="1">
            <a:off x="4851088" y="2286000"/>
            <a:ext cx="239248" cy="8133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5127086" y="3092937"/>
            <a:ext cx="711468" cy="545545"/>
          </a:xfrm>
          <a:prstGeom prst="rect">
            <a:avLst/>
          </a:prstGeom>
          <a:solidFill>
            <a:schemeClr val="bg1">
              <a:lumMod val="50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5188326" y="2315640"/>
            <a:ext cx="1353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R2 is freed</a:t>
            </a:r>
          </a:p>
          <a:p>
            <a:pPr algn="ctr"/>
            <a:r>
              <a:rPr lang="en-US" dirty="0" err="1" smtClean="0"/>
              <a:t>prio</a:t>
            </a:r>
            <a:r>
              <a:rPr lang="en-US" dirty="0" smtClean="0"/>
              <a:t>(B) reset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5844853" y="2892051"/>
            <a:ext cx="0" cy="20780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34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902</Words>
  <Application>Microsoft Office PowerPoint</Application>
  <PresentationFormat>On-screen Show (4:3)</PresentationFormat>
  <Paragraphs>282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Clemson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ahoover</dc:creator>
  <cp:lastModifiedBy>Adam Hoover</cp:lastModifiedBy>
  <cp:revision>114</cp:revision>
  <dcterms:created xsi:type="dcterms:W3CDTF">2013-02-14T19:20:12Z</dcterms:created>
  <dcterms:modified xsi:type="dcterms:W3CDTF">2021-04-08T18:51:59Z</dcterms:modified>
</cp:coreProperties>
</file>